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2" r:id="rId8"/>
    <p:sldId id="263" r:id="rId9"/>
    <p:sldId id="264" r:id="rId10"/>
    <p:sldId id="276" r:id="rId11"/>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1" autoAdjust="0"/>
    <p:restoredTop sz="94660"/>
  </p:normalViewPr>
  <p:slideViewPr>
    <p:cSldViewPr>
      <p:cViewPr varScale="1">
        <p:scale>
          <a:sx n="56" d="100"/>
          <a:sy n="56" d="100"/>
        </p:scale>
        <p:origin x="272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440D487E-4746-48C2-834C-A52E4A084CCD}"/>
              </a:ext>
            </a:extLst>
          </p:cNvPr>
          <p:cNvGrpSpPr/>
          <p:nvPr/>
        </p:nvGrpSpPr>
        <p:grpSpPr>
          <a:xfrm>
            <a:off x="0" y="-108004"/>
            <a:ext cx="5471998" cy="8100003"/>
            <a:chOff x="0" y="-108004"/>
            <a:chExt cx="5471998" cy="8100003"/>
          </a:xfrm>
        </p:grpSpPr>
        <p:sp>
          <p:nvSpPr>
            <p:cNvPr id="29" name="object 29"/>
            <p:cNvSpPr/>
            <p:nvPr/>
          </p:nvSpPr>
          <p:spPr>
            <a:xfrm>
              <a:off x="4095497" y="-108004"/>
              <a:ext cx="1376489" cy="1440002"/>
            </a:xfrm>
            <a:custGeom>
              <a:avLst/>
              <a:gdLst/>
              <a:ahLst/>
              <a:cxnLst/>
              <a:rect l="l" t="t" r="r" b="b"/>
              <a:pathLst>
                <a:path w="1376489" h="1440002">
                  <a:moveTo>
                    <a:pt x="1376489" y="108004"/>
                  </a:moveTo>
                  <a:lnTo>
                    <a:pt x="0" y="108004"/>
                  </a:lnTo>
                  <a:lnTo>
                    <a:pt x="0" y="324002"/>
                  </a:lnTo>
                  <a:lnTo>
                    <a:pt x="1115999" y="324002"/>
                  </a:lnTo>
                  <a:lnTo>
                    <a:pt x="1115999" y="1440002"/>
                  </a:lnTo>
                  <a:lnTo>
                    <a:pt x="1376489" y="1440002"/>
                  </a:lnTo>
                  <a:lnTo>
                    <a:pt x="1376489" y="108004"/>
                  </a:lnTo>
                  <a:close/>
                </a:path>
              </a:pathLst>
            </a:custGeom>
            <a:solidFill>
              <a:srgbClr val="AAE0F9"/>
            </a:solidFill>
          </p:spPr>
          <p:txBody>
            <a:bodyPr wrap="square" lIns="0" tIns="0" rIns="0" bIns="0" rtlCol="0">
              <a:noAutofit/>
            </a:bodyPr>
            <a:lstStyle/>
            <a:p>
              <a:endParaRPr/>
            </a:p>
          </p:txBody>
        </p:sp>
        <p:sp>
          <p:nvSpPr>
            <p:cNvPr id="15" name="object 15"/>
            <p:cNvSpPr/>
            <p:nvPr/>
          </p:nvSpPr>
          <p:spPr>
            <a:xfrm>
              <a:off x="484400" y="2691233"/>
              <a:ext cx="4539099" cy="3004308"/>
            </a:xfrm>
            <a:prstGeom prst="rect">
              <a:avLst/>
            </a:prstGeom>
            <a:blipFill>
              <a:blip r:embed="rId2" cstate="print"/>
              <a:stretch>
                <a:fillRect/>
              </a:stretch>
            </a:blipFill>
          </p:spPr>
          <p:txBody>
            <a:bodyPr wrap="square" lIns="0" tIns="0" rIns="0" bIns="0" rtlCol="0">
              <a:noAutofit/>
            </a:bodyPr>
            <a:lstStyle/>
            <a:p>
              <a:endParaRPr/>
            </a:p>
          </p:txBody>
        </p:sp>
        <p:sp>
          <p:nvSpPr>
            <p:cNvPr id="16" name="object 16"/>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17" name="object 17"/>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18" name="object 18"/>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9" name="object 19"/>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0" name="object 20"/>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1" name="object 21"/>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2" name="object 22"/>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3" name="object 23"/>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4" name="object 24"/>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14" name="object 14"/>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2" name="object 12"/>
            <p:cNvSpPr txBox="1"/>
            <p:nvPr/>
          </p:nvSpPr>
          <p:spPr>
            <a:xfrm>
              <a:off x="1168100" y="263579"/>
              <a:ext cx="2025950" cy="216226"/>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Dios que promete y dirige</a:t>
              </a:r>
              <a:endParaRPr lang="es-ES" sz="1000" dirty="0">
                <a:latin typeface="Malgun Gothic"/>
                <a:cs typeface="Malgun Gothic"/>
              </a:endParaRPr>
            </a:p>
          </p:txBody>
        </p:sp>
        <p:sp>
          <p:nvSpPr>
            <p:cNvPr id="11" name="object 11"/>
            <p:cNvSpPr txBox="1"/>
            <p:nvPr/>
          </p:nvSpPr>
          <p:spPr>
            <a:xfrm>
              <a:off x="1142699" y="560717"/>
              <a:ext cx="3956351" cy="690369"/>
            </a:xfrm>
            <a:prstGeom prst="rect">
              <a:avLst/>
            </a:prstGeom>
          </p:spPr>
          <p:txBody>
            <a:bodyPr wrap="square" lIns="0" tIns="15843" rIns="0" bIns="0" rtlCol="0">
              <a:noAutofit/>
            </a:bodyPr>
            <a:lstStyle/>
            <a:p>
              <a:pPr marL="12700" marR="17145">
                <a:lnSpc>
                  <a:spcPts val="2495"/>
                </a:lnSpc>
              </a:pPr>
              <a:r>
                <a:rPr lang="es-ES" sz="2300" dirty="0">
                  <a:latin typeface="Times New Roman" panose="02020603050405020304" pitchFamily="18" charset="0"/>
                  <a:cs typeface="Times New Roman" panose="02020603050405020304" pitchFamily="18" charset="0"/>
                </a:rPr>
                <a:t>El casamiento de Isaac y Rebeca</a:t>
              </a:r>
              <a:endParaRPr sz="23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latin typeface="Malgun Gothic"/>
                  <a:cs typeface="Malgun Gothic"/>
                </a:rPr>
                <a:t>Gn</a:t>
              </a:r>
              <a:r>
                <a:rPr sz="900" dirty="0">
                  <a:latin typeface="Malgun Gothic"/>
                  <a:cs typeface="Malgun Gothic"/>
                </a:rPr>
                <a:t> 24</a:t>
              </a:r>
            </a:p>
            <a:p>
              <a:pPr marL="25400">
                <a:lnSpc>
                  <a:spcPts val="1080"/>
                </a:lnSpc>
                <a:spcBef>
                  <a:spcPts val="54"/>
                </a:spcBef>
              </a:pPr>
              <a:r>
                <a:rPr lang="es-ES" sz="900" dirty="0">
                  <a:latin typeface="Malgun Gothic"/>
                  <a:cs typeface="Malgun Gothic"/>
                </a:rPr>
                <a:t>Himnario</a:t>
              </a:r>
              <a:r>
                <a:rPr sz="900" dirty="0">
                  <a:latin typeface="Malgun Gothic"/>
                  <a:cs typeface="Malgun Gothic"/>
                </a:rPr>
                <a:t> </a:t>
              </a:r>
              <a:r>
                <a:rPr lang="es-ES" sz="900" dirty="0">
                  <a:latin typeface="Malgun Gothic"/>
                  <a:cs typeface="Malgun Gothic"/>
                </a:rPr>
                <a:t>184</a:t>
              </a:r>
              <a:r>
                <a:rPr sz="900" dirty="0">
                  <a:latin typeface="Malgun Gothic"/>
                  <a:cs typeface="Malgun Gothic"/>
                </a:rPr>
                <a:t> (</a:t>
              </a:r>
              <a:r>
                <a:rPr lang="es-ES" sz="900" dirty="0">
                  <a:latin typeface="Malgun Gothic"/>
                  <a:cs typeface="Malgun Gothic"/>
                </a:rPr>
                <a:t>¡Oh Dios de amor perfecto!)</a:t>
              </a:r>
              <a:endParaRPr sz="900" dirty="0">
                <a:latin typeface="Malgun Gothic"/>
                <a:cs typeface="Malgun Gothic"/>
              </a:endParaRPr>
            </a:p>
          </p:txBody>
        </p:sp>
        <p:sp>
          <p:nvSpPr>
            <p:cNvPr id="9" name="object 9"/>
            <p:cNvSpPr txBox="1"/>
            <p:nvPr/>
          </p:nvSpPr>
          <p:spPr>
            <a:xfrm>
              <a:off x="1286158" y="1666858"/>
              <a:ext cx="3431891" cy="139700"/>
            </a:xfrm>
            <a:prstGeom prst="rect">
              <a:avLst/>
            </a:prstGeom>
          </p:spPr>
          <p:txBody>
            <a:bodyPr wrap="square" lIns="0" tIns="6635" rIns="0" bIns="0" rtlCol="0">
              <a:noAutofit/>
            </a:bodyPr>
            <a:lstStyle/>
            <a:p>
              <a:pPr marL="12700" algn="just"/>
              <a:r>
                <a:rPr sz="900" dirty="0">
                  <a:latin typeface="Malgun Gothic"/>
                  <a:cs typeface="Malgun Gothic"/>
                </a:rPr>
                <a:t>1. </a:t>
              </a:r>
              <a:r>
                <a:rPr lang="es-ES" sz="900" dirty="0">
                  <a:latin typeface="Malgun Gothic"/>
                  <a:cs typeface="Malgun Gothic"/>
                </a:rPr>
                <a:t>Conocer el significado y la importancia del casamiento bíblico.</a:t>
              </a:r>
              <a:endParaRPr sz="900" dirty="0">
                <a:latin typeface="Malgun Gothic"/>
                <a:cs typeface="Malgun Gothic"/>
              </a:endParaRPr>
            </a:p>
          </p:txBody>
        </p:sp>
        <p:sp>
          <p:nvSpPr>
            <p:cNvPr id="6" name="object 6"/>
            <p:cNvSpPr txBox="1"/>
            <p:nvPr/>
          </p:nvSpPr>
          <p:spPr>
            <a:xfrm>
              <a:off x="1286159" y="1920833"/>
              <a:ext cx="3534638" cy="139700"/>
            </a:xfrm>
            <a:prstGeom prst="rect">
              <a:avLst/>
            </a:prstGeom>
          </p:spPr>
          <p:txBody>
            <a:bodyPr wrap="square" lIns="0" tIns="6635" rIns="0" bIns="0" rtlCol="0">
              <a:noAutofit/>
            </a:bodyPr>
            <a:lstStyle/>
            <a:p>
              <a:pPr marL="12700" algn="just"/>
              <a:r>
                <a:rPr sz="900" dirty="0">
                  <a:latin typeface="Malgun Gothic"/>
                  <a:cs typeface="Malgun Gothic"/>
                </a:rPr>
                <a:t>2. </a:t>
              </a:r>
              <a:r>
                <a:rPr lang="es-ES" sz="900" dirty="0">
                  <a:latin typeface="Malgun Gothic"/>
                  <a:cs typeface="Malgun Gothic"/>
                </a:rPr>
                <a:t>Conocer el aspecto de Dios y del Espíritu Santo que escogió la iglesia para Cristo.</a:t>
              </a:r>
              <a:endParaRPr sz="900" dirty="0">
                <a:latin typeface="Malgun Gothic"/>
                <a:cs typeface="Malgun Gothic"/>
              </a:endParaRPr>
            </a:p>
          </p:txBody>
        </p:sp>
        <p:sp>
          <p:nvSpPr>
            <p:cNvPr id="4" name="object 4"/>
            <p:cNvSpPr txBox="1"/>
            <p:nvPr/>
          </p:nvSpPr>
          <p:spPr>
            <a:xfrm>
              <a:off x="175699"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78</a:t>
              </a:r>
              <a:endParaRPr sz="1000">
                <a:latin typeface="Times New Roman"/>
                <a:cs typeface="Times New Roman"/>
              </a:endParaRPr>
            </a:p>
          </p:txBody>
        </p:sp>
        <p:sp>
          <p:nvSpPr>
            <p:cNvPr id="2" name="object 2"/>
            <p:cNvSpPr txBox="1"/>
            <p:nvPr/>
          </p:nvSpPr>
          <p:spPr>
            <a:xfrm>
              <a:off x="999502" y="282702"/>
              <a:ext cx="71996" cy="971994"/>
            </a:xfrm>
            <a:prstGeom prst="rect">
              <a:avLst/>
            </a:prstGeom>
          </p:spPr>
          <p:txBody>
            <a:bodyPr wrap="square" lIns="0" tIns="0" rIns="0" bIns="0" rtlCol="0">
              <a:noAutofit/>
            </a:bodyPr>
            <a:lstStyle/>
            <a:p>
              <a:pPr marL="25400">
                <a:lnSpc>
                  <a:spcPts val="1000"/>
                </a:lnSpc>
              </a:pPr>
              <a:endParaRPr sz="1000"/>
            </a:p>
          </p:txBody>
        </p:sp>
        <p:sp>
          <p:nvSpPr>
            <p:cNvPr id="30" name="object 3">
              <a:extLst>
                <a:ext uri="{FF2B5EF4-FFF2-40B4-BE49-F238E27FC236}">
                  <a16:creationId xmlns:a16="http://schemas.microsoft.com/office/drawing/2014/main" id="{434A3DAF-B035-4D53-A455-46CBC8E97685}"/>
                </a:ext>
              </a:extLst>
            </p:cNvPr>
            <p:cNvSpPr txBox="1"/>
            <p:nvPr/>
          </p:nvSpPr>
          <p:spPr>
            <a:xfrm>
              <a:off x="146050" y="446265"/>
              <a:ext cx="762661" cy="667511"/>
            </a:xfrm>
            <a:prstGeom prst="rect">
              <a:avLst/>
            </a:prstGeom>
          </p:spPr>
          <p:txBody>
            <a:bodyPr wrap="square" lIns="0" tIns="33369" rIns="0" bIns="0" rtlCol="0">
              <a:noAutofit/>
            </a:bodyPr>
            <a:lstStyle/>
            <a:p>
              <a:pPr>
                <a:lnSpc>
                  <a:spcPts val="5255"/>
                </a:lnSpc>
              </a:pPr>
              <a:r>
                <a:rPr sz="6600" b="1" spc="-314" dirty="0">
                  <a:latin typeface="Times New Roman"/>
                  <a:cs typeface="Times New Roman"/>
                </a:rPr>
                <a:t>35</a:t>
              </a:r>
              <a:endParaRPr sz="6600" dirty="0">
                <a:latin typeface="Times New Roman"/>
                <a:cs typeface="Times New Roman"/>
              </a:endParaRPr>
            </a:p>
          </p:txBody>
        </p:sp>
        <p:sp>
          <p:nvSpPr>
            <p:cNvPr id="31" name="object 16">
              <a:extLst>
                <a:ext uri="{FF2B5EF4-FFF2-40B4-BE49-F238E27FC236}">
                  <a16:creationId xmlns:a16="http://schemas.microsoft.com/office/drawing/2014/main" id="{0897BDBE-FEEA-4CD5-B870-6D6ED39E0BFF}"/>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2" name="object 11">
              <a:extLst>
                <a:ext uri="{FF2B5EF4-FFF2-40B4-BE49-F238E27FC236}">
                  <a16:creationId xmlns:a16="http://schemas.microsoft.com/office/drawing/2014/main" id="{1E552651-0C25-40AD-8C4A-49167F19F35E}"/>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34" name="그림 33">
              <a:extLst>
                <a:ext uri="{FF2B5EF4-FFF2-40B4-BE49-F238E27FC236}">
                  <a16:creationId xmlns:a16="http://schemas.microsoft.com/office/drawing/2014/main" id="{3AC9A205-0854-4F40-AE0D-579B43588DA6}"/>
                </a:ext>
              </a:extLst>
            </p:cNvPr>
            <p:cNvPicPr>
              <a:picLocks noChangeAspect="1"/>
            </p:cNvPicPr>
            <p:nvPr/>
          </p:nvPicPr>
          <p:blipFill>
            <a:blip r:embed="rId3"/>
            <a:stretch>
              <a:fillRect/>
            </a:stretch>
          </p:blipFill>
          <p:spPr>
            <a:xfrm>
              <a:off x="446299" y="6080167"/>
              <a:ext cx="4577200" cy="1235986"/>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그룹 30">
            <a:extLst>
              <a:ext uri="{FF2B5EF4-FFF2-40B4-BE49-F238E27FC236}">
                <a16:creationId xmlns:a16="http://schemas.microsoft.com/office/drawing/2014/main" id="{74A5CD1E-F9B9-446D-BE10-1863B4FA698B}"/>
              </a:ext>
            </a:extLst>
          </p:cNvPr>
          <p:cNvGrpSpPr/>
          <p:nvPr/>
        </p:nvGrpSpPr>
        <p:grpSpPr>
          <a:xfrm>
            <a:off x="-147701" y="-111696"/>
            <a:ext cx="5724003" cy="8207997"/>
            <a:chOff x="-147701" y="-111696"/>
            <a:chExt cx="5724003" cy="8207997"/>
          </a:xfrm>
        </p:grpSpPr>
        <p:sp>
          <p:nvSpPr>
            <p:cNvPr id="26" name="object 26"/>
            <p:cNvSpPr/>
            <p:nvPr/>
          </p:nvSpPr>
          <p:spPr>
            <a:xfrm>
              <a:off x="140296" y="0"/>
              <a:ext cx="5211000" cy="7991995"/>
            </a:xfrm>
            <a:custGeom>
              <a:avLst/>
              <a:gdLst/>
              <a:ahLst/>
              <a:cxnLst/>
              <a:rect l="l" t="t" r="r" b="b"/>
              <a:pathLst>
                <a:path w="5211000" h="7991995">
                  <a:moveTo>
                    <a:pt x="0" y="7991995"/>
                  </a:moveTo>
                  <a:lnTo>
                    <a:pt x="5211000" y="7991995"/>
                  </a:lnTo>
                  <a:lnTo>
                    <a:pt x="5211000" y="0"/>
                  </a:lnTo>
                  <a:lnTo>
                    <a:pt x="0" y="0"/>
                  </a:lnTo>
                  <a:lnTo>
                    <a:pt x="0" y="7991995"/>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379600" y="320295"/>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5101993"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5101993"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30400"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30400"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379699" y="320295"/>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6" name="object 16"/>
            <p:cNvSpPr/>
            <p:nvPr/>
          </p:nvSpPr>
          <p:spPr>
            <a:xfrm>
              <a:off x="5102092"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5102092"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8" name="object 18"/>
            <p:cNvSpPr/>
            <p:nvPr/>
          </p:nvSpPr>
          <p:spPr>
            <a:xfrm>
              <a:off x="430499"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9" name="object 19"/>
            <p:cNvSpPr/>
            <p:nvPr/>
          </p:nvSpPr>
          <p:spPr>
            <a:xfrm>
              <a:off x="430499"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20" name="object 20"/>
            <p:cNvSpPr/>
            <p:nvPr/>
          </p:nvSpPr>
          <p:spPr>
            <a:xfrm>
              <a:off x="5351297" y="-111696"/>
              <a:ext cx="225005" cy="8207997"/>
            </a:xfrm>
            <a:custGeom>
              <a:avLst/>
              <a:gdLst/>
              <a:ahLst/>
              <a:cxnLst/>
              <a:rect l="l" t="t" r="r" b="b"/>
              <a:pathLst>
                <a:path w="225005" h="8207997">
                  <a:moveTo>
                    <a:pt x="120700" y="111696"/>
                  </a:moveTo>
                  <a:lnTo>
                    <a:pt x="0" y="111696"/>
                  </a:lnTo>
                  <a:lnTo>
                    <a:pt x="0" y="8103692"/>
                  </a:lnTo>
                  <a:lnTo>
                    <a:pt x="120700" y="8103692"/>
                  </a:lnTo>
                  <a:lnTo>
                    <a:pt x="120700" y="111696"/>
                  </a:lnTo>
                  <a:close/>
                </a:path>
              </a:pathLst>
            </a:custGeom>
            <a:solidFill>
              <a:srgbClr val="6DCFF6"/>
            </a:solidFill>
          </p:spPr>
          <p:txBody>
            <a:bodyPr wrap="square" lIns="0" tIns="0" rIns="0" bIns="0" rtlCol="0">
              <a:noAutofit/>
            </a:bodyPr>
            <a:lstStyle/>
            <a:p>
              <a:endParaRPr/>
            </a:p>
          </p:txBody>
        </p:sp>
        <p:sp>
          <p:nvSpPr>
            <p:cNvPr id="21" name="object 21"/>
            <p:cNvSpPr/>
            <p:nvPr/>
          </p:nvSpPr>
          <p:spPr>
            <a:xfrm>
              <a:off x="4986552" y="748430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2" name="object 22"/>
            <p:cNvSpPr/>
            <p:nvPr/>
          </p:nvSpPr>
          <p:spPr>
            <a:xfrm>
              <a:off x="1588486" y="876867"/>
              <a:ext cx="3484905" cy="693623"/>
            </a:xfrm>
            <a:custGeom>
              <a:avLst/>
              <a:gdLst/>
              <a:ahLst/>
              <a:cxnLst/>
              <a:rect l="l" t="t" r="r" b="b"/>
              <a:pathLst>
                <a:path w="3484905" h="693623">
                  <a:moveTo>
                    <a:pt x="152400" y="0"/>
                  </a:moveTo>
                  <a:lnTo>
                    <a:pt x="109547" y="6108"/>
                  </a:lnTo>
                  <a:lnTo>
                    <a:pt x="71415" y="23277"/>
                  </a:lnTo>
                  <a:lnTo>
                    <a:pt x="39737" y="49772"/>
                  </a:lnTo>
                  <a:lnTo>
                    <a:pt x="16247" y="83860"/>
                  </a:lnTo>
                  <a:lnTo>
                    <a:pt x="2678" y="123807"/>
                  </a:lnTo>
                  <a:lnTo>
                    <a:pt x="0" y="152400"/>
                  </a:lnTo>
                  <a:lnTo>
                    <a:pt x="0" y="541223"/>
                  </a:lnTo>
                  <a:lnTo>
                    <a:pt x="6108" y="584079"/>
                  </a:lnTo>
                  <a:lnTo>
                    <a:pt x="23277" y="622213"/>
                  </a:lnTo>
                  <a:lnTo>
                    <a:pt x="49772" y="653890"/>
                  </a:lnTo>
                  <a:lnTo>
                    <a:pt x="83860" y="677378"/>
                  </a:lnTo>
                  <a:lnTo>
                    <a:pt x="123807" y="690945"/>
                  </a:lnTo>
                  <a:lnTo>
                    <a:pt x="152400" y="693623"/>
                  </a:lnTo>
                  <a:lnTo>
                    <a:pt x="3332505" y="693623"/>
                  </a:lnTo>
                  <a:lnTo>
                    <a:pt x="3375362" y="687515"/>
                  </a:lnTo>
                  <a:lnTo>
                    <a:pt x="3413495" y="670349"/>
                  </a:lnTo>
                  <a:lnTo>
                    <a:pt x="3445172" y="643855"/>
                  </a:lnTo>
                  <a:lnTo>
                    <a:pt x="3468660" y="609767"/>
                  </a:lnTo>
                  <a:lnTo>
                    <a:pt x="3482227" y="569818"/>
                  </a:lnTo>
                  <a:lnTo>
                    <a:pt x="3484905" y="541223"/>
                  </a:lnTo>
                  <a:lnTo>
                    <a:pt x="3484905" y="152400"/>
                  </a:lnTo>
                  <a:lnTo>
                    <a:pt x="3478798" y="109547"/>
                  </a:lnTo>
                  <a:lnTo>
                    <a:pt x="3461631" y="71415"/>
                  </a:lnTo>
                  <a:lnTo>
                    <a:pt x="3435137" y="39737"/>
                  </a:lnTo>
                  <a:lnTo>
                    <a:pt x="3401050" y="16247"/>
                  </a:lnTo>
                  <a:lnTo>
                    <a:pt x="3361100" y="2678"/>
                  </a:lnTo>
                  <a:lnTo>
                    <a:pt x="3332505" y="0"/>
                  </a:lnTo>
                  <a:lnTo>
                    <a:pt x="152400" y="0"/>
                  </a:lnTo>
                  <a:close/>
                </a:path>
              </a:pathLst>
            </a:custGeom>
            <a:solidFill>
              <a:srgbClr val="8DD7F7"/>
            </a:solidFill>
          </p:spPr>
          <p:txBody>
            <a:bodyPr wrap="square" lIns="0" tIns="0" rIns="0" bIns="0" rtlCol="0">
              <a:noAutofit/>
            </a:bodyPr>
            <a:lstStyle/>
            <a:p>
              <a:endParaRPr/>
            </a:p>
          </p:txBody>
        </p:sp>
        <p:sp>
          <p:nvSpPr>
            <p:cNvPr id="23" name="object 23"/>
            <p:cNvSpPr/>
            <p:nvPr/>
          </p:nvSpPr>
          <p:spPr>
            <a:xfrm>
              <a:off x="1512426" y="781108"/>
              <a:ext cx="3484372" cy="693102"/>
            </a:xfrm>
            <a:custGeom>
              <a:avLst/>
              <a:gdLst/>
              <a:ahLst/>
              <a:cxnLst/>
              <a:rect l="l" t="t" r="r" b="b"/>
              <a:pathLst>
                <a:path w="3484372" h="693102">
                  <a:moveTo>
                    <a:pt x="152400" y="0"/>
                  </a:moveTo>
                  <a:lnTo>
                    <a:pt x="109547" y="6108"/>
                  </a:lnTo>
                  <a:lnTo>
                    <a:pt x="71415" y="23277"/>
                  </a:lnTo>
                  <a:lnTo>
                    <a:pt x="39737" y="49772"/>
                  </a:lnTo>
                  <a:lnTo>
                    <a:pt x="16247" y="83860"/>
                  </a:lnTo>
                  <a:lnTo>
                    <a:pt x="2678" y="123807"/>
                  </a:lnTo>
                  <a:lnTo>
                    <a:pt x="0" y="152400"/>
                  </a:lnTo>
                  <a:lnTo>
                    <a:pt x="0" y="540702"/>
                  </a:lnTo>
                  <a:lnTo>
                    <a:pt x="6108" y="583554"/>
                  </a:lnTo>
                  <a:lnTo>
                    <a:pt x="23277" y="621686"/>
                  </a:lnTo>
                  <a:lnTo>
                    <a:pt x="49772" y="653364"/>
                  </a:lnTo>
                  <a:lnTo>
                    <a:pt x="83860" y="676855"/>
                  </a:lnTo>
                  <a:lnTo>
                    <a:pt x="123807" y="690424"/>
                  </a:lnTo>
                  <a:lnTo>
                    <a:pt x="152400" y="693102"/>
                  </a:lnTo>
                  <a:lnTo>
                    <a:pt x="3331972" y="693102"/>
                  </a:lnTo>
                  <a:lnTo>
                    <a:pt x="3374828" y="686994"/>
                  </a:lnTo>
                  <a:lnTo>
                    <a:pt x="3412961" y="669825"/>
                  </a:lnTo>
                  <a:lnTo>
                    <a:pt x="3444638" y="643329"/>
                  </a:lnTo>
                  <a:lnTo>
                    <a:pt x="3468127" y="609241"/>
                  </a:lnTo>
                  <a:lnTo>
                    <a:pt x="3481694" y="569294"/>
                  </a:lnTo>
                  <a:lnTo>
                    <a:pt x="3484372" y="540702"/>
                  </a:lnTo>
                  <a:lnTo>
                    <a:pt x="3484372" y="152400"/>
                  </a:lnTo>
                  <a:lnTo>
                    <a:pt x="3478264" y="109547"/>
                  </a:lnTo>
                  <a:lnTo>
                    <a:pt x="3461098" y="71415"/>
                  </a:lnTo>
                  <a:lnTo>
                    <a:pt x="3434604" y="39737"/>
                  </a:lnTo>
                  <a:lnTo>
                    <a:pt x="3400516" y="16247"/>
                  </a:lnTo>
                  <a:lnTo>
                    <a:pt x="3360567" y="2678"/>
                  </a:lnTo>
                  <a:lnTo>
                    <a:pt x="3331972" y="0"/>
                  </a:lnTo>
                  <a:lnTo>
                    <a:pt x="152400" y="0"/>
                  </a:lnTo>
                  <a:close/>
                </a:path>
              </a:pathLst>
            </a:custGeom>
            <a:solidFill>
              <a:srgbClr val="FFFFFF"/>
            </a:solidFill>
          </p:spPr>
          <p:txBody>
            <a:bodyPr wrap="square" lIns="0" tIns="0" rIns="0" bIns="0" rtlCol="0">
              <a:noAutofit/>
            </a:bodyPr>
            <a:lstStyle/>
            <a:p>
              <a:endParaRPr/>
            </a:p>
          </p:txBody>
        </p:sp>
        <p:sp>
          <p:nvSpPr>
            <p:cNvPr id="24" name="object 24"/>
            <p:cNvSpPr/>
            <p:nvPr/>
          </p:nvSpPr>
          <p:spPr>
            <a:xfrm>
              <a:off x="1512426" y="781108"/>
              <a:ext cx="3484372" cy="693102"/>
            </a:xfrm>
            <a:custGeom>
              <a:avLst/>
              <a:gdLst/>
              <a:ahLst/>
              <a:cxnLst/>
              <a:rect l="l" t="t" r="r" b="b"/>
              <a:pathLst>
                <a:path w="3484372" h="693102">
                  <a:moveTo>
                    <a:pt x="152400" y="0"/>
                  </a:moveTo>
                  <a:lnTo>
                    <a:pt x="109547" y="6108"/>
                  </a:lnTo>
                  <a:lnTo>
                    <a:pt x="71415" y="23277"/>
                  </a:lnTo>
                  <a:lnTo>
                    <a:pt x="39737" y="49772"/>
                  </a:lnTo>
                  <a:lnTo>
                    <a:pt x="16247" y="83860"/>
                  </a:lnTo>
                  <a:lnTo>
                    <a:pt x="2678" y="123807"/>
                  </a:lnTo>
                  <a:lnTo>
                    <a:pt x="0" y="152400"/>
                  </a:lnTo>
                  <a:lnTo>
                    <a:pt x="0" y="540702"/>
                  </a:lnTo>
                  <a:lnTo>
                    <a:pt x="6108" y="583554"/>
                  </a:lnTo>
                  <a:lnTo>
                    <a:pt x="23277" y="621686"/>
                  </a:lnTo>
                  <a:lnTo>
                    <a:pt x="49772" y="653364"/>
                  </a:lnTo>
                  <a:lnTo>
                    <a:pt x="83860" y="676855"/>
                  </a:lnTo>
                  <a:lnTo>
                    <a:pt x="123807" y="690424"/>
                  </a:lnTo>
                  <a:lnTo>
                    <a:pt x="152400" y="693102"/>
                  </a:lnTo>
                  <a:lnTo>
                    <a:pt x="3331972" y="693102"/>
                  </a:lnTo>
                  <a:lnTo>
                    <a:pt x="3374828" y="686994"/>
                  </a:lnTo>
                  <a:lnTo>
                    <a:pt x="3412961" y="669825"/>
                  </a:lnTo>
                  <a:lnTo>
                    <a:pt x="3444638" y="643329"/>
                  </a:lnTo>
                  <a:lnTo>
                    <a:pt x="3468127" y="609241"/>
                  </a:lnTo>
                  <a:lnTo>
                    <a:pt x="3481694" y="569294"/>
                  </a:lnTo>
                  <a:lnTo>
                    <a:pt x="3484372" y="540702"/>
                  </a:lnTo>
                  <a:lnTo>
                    <a:pt x="3484372" y="152400"/>
                  </a:lnTo>
                  <a:lnTo>
                    <a:pt x="3478264" y="109547"/>
                  </a:lnTo>
                  <a:lnTo>
                    <a:pt x="3461098" y="71415"/>
                  </a:lnTo>
                  <a:lnTo>
                    <a:pt x="3434604" y="39737"/>
                  </a:lnTo>
                  <a:lnTo>
                    <a:pt x="3400516" y="16247"/>
                  </a:lnTo>
                  <a:lnTo>
                    <a:pt x="3360567" y="2678"/>
                  </a:lnTo>
                  <a:lnTo>
                    <a:pt x="3331972" y="0"/>
                  </a:lnTo>
                  <a:lnTo>
                    <a:pt x="152400" y="0"/>
                  </a:lnTo>
                  <a:close/>
                </a:path>
              </a:pathLst>
            </a:custGeom>
            <a:ln w="25400">
              <a:solidFill>
                <a:srgbClr val="8DD7F7"/>
              </a:solidFill>
            </a:ln>
          </p:spPr>
          <p:txBody>
            <a:bodyPr wrap="square" lIns="0" tIns="0" rIns="0" bIns="0" rtlCol="0">
              <a:noAutofit/>
            </a:bodyPr>
            <a:lstStyle/>
            <a:p>
              <a:endParaRPr/>
            </a:p>
          </p:txBody>
        </p:sp>
        <p:sp>
          <p:nvSpPr>
            <p:cNvPr id="25" name="object 25"/>
            <p:cNvSpPr/>
            <p:nvPr/>
          </p:nvSpPr>
          <p:spPr>
            <a:xfrm>
              <a:off x="486285" y="634316"/>
              <a:ext cx="922082" cy="1109763"/>
            </a:xfrm>
            <a:prstGeom prst="rect">
              <a:avLst/>
            </a:prstGeom>
            <a:blipFill>
              <a:blip r:embed="rId2" cstate="print"/>
              <a:stretch>
                <a:fillRect/>
              </a:stretch>
            </a:blipFill>
          </p:spPr>
          <p:txBody>
            <a:bodyPr wrap="square" lIns="0" tIns="0" rIns="0" bIns="0" rtlCol="0">
              <a:noAutofit/>
            </a:bodyPr>
            <a:lstStyle/>
            <a:p>
              <a:endParaRPr/>
            </a:p>
          </p:txBody>
        </p:sp>
        <p:sp>
          <p:nvSpPr>
            <p:cNvPr id="9" name="object 9"/>
            <p:cNvSpPr/>
            <p:nvPr/>
          </p:nvSpPr>
          <p:spPr>
            <a:xfrm>
              <a:off x="-147701" y="-111696"/>
              <a:ext cx="287997" cy="8207997"/>
            </a:xfrm>
            <a:custGeom>
              <a:avLst/>
              <a:gdLst/>
              <a:ahLst/>
              <a:cxnLst/>
              <a:rect l="l" t="t" r="r" b="b"/>
              <a:pathLst>
                <a:path w="287997" h="8207997">
                  <a:moveTo>
                    <a:pt x="287997" y="111696"/>
                  </a:moveTo>
                  <a:lnTo>
                    <a:pt x="147701" y="111696"/>
                  </a:lnTo>
                  <a:lnTo>
                    <a:pt x="147701" y="8103692"/>
                  </a:lnTo>
                  <a:lnTo>
                    <a:pt x="287997" y="8103692"/>
                  </a:lnTo>
                  <a:lnTo>
                    <a:pt x="287997" y="111696"/>
                  </a:lnTo>
                  <a:close/>
                </a:path>
              </a:pathLst>
            </a:custGeom>
            <a:solidFill>
              <a:srgbClr val="8DD7F7"/>
            </a:solidFill>
          </p:spPr>
          <p:txBody>
            <a:bodyPr wrap="square" lIns="0" tIns="0" rIns="0" bIns="0" rtlCol="0">
              <a:noAutofit/>
            </a:bodyPr>
            <a:lstStyle/>
            <a:p>
              <a:endParaRPr/>
            </a:p>
          </p:txBody>
        </p:sp>
        <p:sp>
          <p:nvSpPr>
            <p:cNvPr id="6" name="object 6"/>
            <p:cNvSpPr txBox="1"/>
            <p:nvPr/>
          </p:nvSpPr>
          <p:spPr>
            <a:xfrm>
              <a:off x="5061450" y="7597699"/>
              <a:ext cx="271954" cy="162357"/>
            </a:xfrm>
            <a:prstGeom prst="rect">
              <a:avLst/>
            </a:prstGeom>
          </p:spPr>
          <p:txBody>
            <a:bodyPr wrap="square" lIns="0" tIns="6985" rIns="0" bIns="0" rtlCol="0">
              <a:noAutofit/>
            </a:bodyPr>
            <a:lstStyle/>
            <a:p>
              <a:pPr marL="12700">
                <a:lnSpc>
                  <a:spcPts val="1100"/>
                </a:lnSpc>
              </a:pPr>
              <a:r>
                <a:rPr lang="es-ES" sz="1000" dirty="0">
                  <a:latin typeface="Times New Roman"/>
                  <a:cs typeface="Times New Roman"/>
                </a:rPr>
                <a:t>87</a:t>
              </a:r>
              <a:endParaRPr sz="1000" dirty="0">
                <a:latin typeface="Times New Roman"/>
                <a:cs typeface="Times New Roman"/>
              </a:endParaRPr>
            </a:p>
          </p:txBody>
        </p:sp>
        <p:sp>
          <p:nvSpPr>
            <p:cNvPr id="27" name="object 8">
              <a:extLst>
                <a:ext uri="{FF2B5EF4-FFF2-40B4-BE49-F238E27FC236}">
                  <a16:creationId xmlns:a16="http://schemas.microsoft.com/office/drawing/2014/main" id="{A64356B7-99A0-4361-A929-8433A2ABEEB9}"/>
                </a:ext>
              </a:extLst>
            </p:cNvPr>
            <p:cNvSpPr txBox="1"/>
            <p:nvPr/>
          </p:nvSpPr>
          <p:spPr>
            <a:xfrm>
              <a:off x="1668450" y="512942"/>
              <a:ext cx="3194347" cy="126273"/>
            </a:xfrm>
            <a:prstGeom prst="rect">
              <a:avLst/>
            </a:prstGeom>
          </p:spPr>
          <p:txBody>
            <a:bodyPr wrap="square" lIns="0" tIns="6383" rIns="0" bIns="0" rtlCol="0">
              <a:noAutofit/>
            </a:bodyPr>
            <a:lstStyle/>
            <a:p>
              <a:pPr marL="12219">
                <a:lnSpc>
                  <a:spcPts val="1005"/>
                </a:lnSpc>
              </a:pPr>
              <a:r>
                <a:rPr lang="es-ES" sz="770" dirty="0">
                  <a:solidFill>
                    <a:srgbClr val="363435"/>
                  </a:solidFill>
                  <a:latin typeface="Malgun Gothic"/>
                  <a:cs typeface="Malgun Gothic"/>
                </a:rPr>
                <a:t>Elige entre las siguientes actividades y organiza lo que has aprendido.</a:t>
              </a:r>
            </a:p>
          </p:txBody>
        </p:sp>
        <p:sp>
          <p:nvSpPr>
            <p:cNvPr id="28" name="object 7">
              <a:extLst>
                <a:ext uri="{FF2B5EF4-FFF2-40B4-BE49-F238E27FC236}">
                  <a16:creationId xmlns:a16="http://schemas.microsoft.com/office/drawing/2014/main" id="{740549A5-9900-4D81-8539-FD31EA858879}"/>
                </a:ext>
              </a:extLst>
            </p:cNvPr>
            <p:cNvSpPr txBox="1"/>
            <p:nvPr/>
          </p:nvSpPr>
          <p:spPr>
            <a:xfrm>
              <a:off x="1673488" y="853203"/>
              <a:ext cx="3120761" cy="480298"/>
            </a:xfrm>
            <a:prstGeom prst="rect">
              <a:avLst/>
            </a:prstGeom>
          </p:spPr>
          <p:txBody>
            <a:bodyPr wrap="square" lIns="0" tIns="5712" rIns="0" bIns="0" rtlCol="0">
              <a:noAutofit/>
            </a:bodyPr>
            <a:lstStyle/>
            <a:p>
              <a:pPr algn="ctr">
                <a:lnSpc>
                  <a:spcPts val="900"/>
                </a:lnSpc>
              </a:pPr>
              <a:r>
                <a:rPr lang="es-ES" sz="800" dirty="0">
                  <a:solidFill>
                    <a:srgbClr val="363435"/>
                  </a:solidFill>
                  <a:latin typeface="Malgun Gothic"/>
                  <a:cs typeface="Malgun Gothic"/>
                </a:rPr>
                <a:t>Mapa mental / Carta destinada a un personaje de la Biblia / </a:t>
              </a:r>
            </a:p>
            <a:p>
              <a:pPr algn="ctr">
                <a:lnSpc>
                  <a:spcPts val="900"/>
                </a:lnSpc>
              </a:pPr>
              <a:r>
                <a:rPr lang="es-ES" sz="800" dirty="0">
                  <a:solidFill>
                    <a:srgbClr val="363435"/>
                  </a:solidFill>
                  <a:latin typeface="Malgun Gothic"/>
                  <a:cs typeface="Malgun Gothic"/>
                </a:rPr>
                <a:t>Cartas de evangelización usando el contenido de la unidad / </a:t>
              </a:r>
            </a:p>
            <a:p>
              <a:pPr algn="ctr">
                <a:lnSpc>
                  <a:spcPts val="900"/>
                </a:lnSpc>
              </a:pPr>
              <a:r>
                <a:rPr lang="es-ES" sz="800" dirty="0">
                  <a:solidFill>
                    <a:srgbClr val="363435"/>
                  </a:solidFill>
                  <a:latin typeface="Malgun Gothic"/>
                  <a:cs typeface="Malgun Gothic"/>
                </a:rPr>
                <a:t>Artículo de periódico / Diario del personaje / Diseño de camiseta / </a:t>
              </a:r>
            </a:p>
            <a:p>
              <a:pPr algn="ctr">
                <a:lnSpc>
                  <a:spcPts val="900"/>
                </a:lnSpc>
              </a:pPr>
              <a:r>
                <a:rPr lang="es-ES" sz="800" dirty="0">
                  <a:solidFill>
                    <a:srgbClr val="363435"/>
                  </a:solidFill>
                  <a:latin typeface="Malgun Gothic"/>
                  <a:cs typeface="Malgun Gothic"/>
                </a:rPr>
                <a:t>Cómic de 4 viñetas / Caligrafía / Publicidad / Cartel / </a:t>
              </a:r>
            </a:p>
            <a:p>
              <a:pPr algn="ctr">
                <a:lnSpc>
                  <a:spcPts val="900"/>
                </a:lnSpc>
              </a:pPr>
              <a:r>
                <a:rPr lang="es-ES" sz="800" dirty="0">
                  <a:solidFill>
                    <a:srgbClr val="363435"/>
                  </a:solidFill>
                  <a:latin typeface="Malgun Gothic"/>
                  <a:cs typeface="Malgun Gothic"/>
                </a:rPr>
                <a:t>Crear un cuestionario bíblico / Crear un crucigrama</a:t>
              </a:r>
            </a:p>
          </p:txBody>
        </p:sp>
        <p:sp>
          <p:nvSpPr>
            <p:cNvPr id="29" name="object 4">
              <a:extLst>
                <a:ext uri="{FF2B5EF4-FFF2-40B4-BE49-F238E27FC236}">
                  <a16:creationId xmlns:a16="http://schemas.microsoft.com/office/drawing/2014/main" id="{7D8A2625-4F5C-43EF-BE9D-8BDF8E63735D}"/>
                </a:ext>
              </a:extLst>
            </p:cNvPr>
            <p:cNvSpPr txBox="1"/>
            <p:nvPr/>
          </p:nvSpPr>
          <p:spPr>
            <a:xfrm rot="1980000">
              <a:off x="1049410" y="478493"/>
              <a:ext cx="463247" cy="271852"/>
            </a:xfrm>
            <a:prstGeom prst="rect">
              <a:avLst/>
            </a:prstGeom>
          </p:spPr>
          <p:txBody>
            <a:bodyPr wrap="square" lIns="0" tIns="13592" rIns="0" bIns="0" rtlCol="0">
              <a:noAutofit/>
            </a:bodyPr>
            <a:lstStyle/>
            <a:p>
              <a:pPr>
                <a:lnSpc>
                  <a:spcPts val="2141"/>
                </a:lnSpc>
              </a:pPr>
              <a:r>
                <a:rPr lang="es-ES" sz="1155" spc="-144" dirty="0">
                  <a:solidFill>
                    <a:srgbClr val="363435"/>
                  </a:solidFill>
                  <a:latin typeface="Malgun Gothic"/>
                  <a:cs typeface="Malgun Gothic"/>
                </a:rPr>
                <a:t>Actividad</a:t>
              </a:r>
              <a:endParaRPr sz="1155" spc="-144" dirty="0">
                <a:latin typeface="Malgun Gothic"/>
                <a:cs typeface="Malgun Gothic"/>
              </a:endParaRPr>
            </a:p>
          </p:txBody>
        </p:sp>
        <p:sp>
          <p:nvSpPr>
            <p:cNvPr id="30" name="object 3">
              <a:extLst>
                <a:ext uri="{FF2B5EF4-FFF2-40B4-BE49-F238E27FC236}">
                  <a16:creationId xmlns:a16="http://schemas.microsoft.com/office/drawing/2014/main" id="{24B7F8EA-7BEE-4C43-B65D-4CA53BF5EA35}"/>
                </a:ext>
              </a:extLst>
            </p:cNvPr>
            <p:cNvSpPr txBox="1"/>
            <p:nvPr/>
          </p:nvSpPr>
          <p:spPr>
            <a:xfrm rot="19620000">
              <a:off x="471581" y="424709"/>
              <a:ext cx="660757" cy="271852"/>
            </a:xfrm>
            <a:prstGeom prst="rect">
              <a:avLst/>
            </a:prstGeom>
          </p:spPr>
          <p:txBody>
            <a:bodyPr wrap="square" lIns="0" tIns="13592" rIns="0" bIns="0" rtlCol="0">
              <a:noAutofit/>
            </a:bodyPr>
            <a:lstStyle/>
            <a:p>
              <a:pPr>
                <a:lnSpc>
                  <a:spcPts val="2141"/>
                </a:lnSpc>
              </a:pPr>
              <a:r>
                <a:rPr lang="es-ES" sz="1155" spc="-144" dirty="0">
                  <a:solidFill>
                    <a:srgbClr val="363435"/>
                  </a:solidFill>
                  <a:latin typeface="Malgun Gothic"/>
                  <a:cs typeface="Malgun Gothic"/>
                </a:rPr>
                <a:t>Resumen </a:t>
              </a:r>
              <a:endParaRPr sz="1155" spc="-144" dirty="0">
                <a:latin typeface="Malgun Gothic"/>
                <a:cs typeface="Malgun Gothic"/>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그룹 33">
            <a:extLst>
              <a:ext uri="{FF2B5EF4-FFF2-40B4-BE49-F238E27FC236}">
                <a16:creationId xmlns:a16="http://schemas.microsoft.com/office/drawing/2014/main" id="{7302E972-1EC5-400F-B4C8-99C1C3556AFE}"/>
              </a:ext>
            </a:extLst>
          </p:cNvPr>
          <p:cNvGrpSpPr/>
          <p:nvPr/>
        </p:nvGrpSpPr>
        <p:grpSpPr>
          <a:xfrm>
            <a:off x="-3" y="-108004"/>
            <a:ext cx="5471998" cy="8100003"/>
            <a:chOff x="-3" y="-108004"/>
            <a:chExt cx="5471998" cy="8100003"/>
          </a:xfrm>
        </p:grpSpPr>
        <p:sp>
          <p:nvSpPr>
            <p:cNvPr id="23" name="object 23"/>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4" name="object 24"/>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5" name="object 25"/>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ln>
          </p:spPr>
          <p:txBody>
            <a:bodyPr wrap="square" lIns="0" tIns="0" rIns="0" bIns="0" rtlCol="0">
              <a:noAutofit/>
            </a:bodyPr>
            <a:lstStyle/>
            <a:p>
              <a:endParaRPr/>
            </a:p>
          </p:txBody>
        </p:sp>
        <p:sp>
          <p:nvSpPr>
            <p:cNvPr id="26" name="object 26"/>
            <p:cNvSpPr/>
            <p:nvPr/>
          </p:nvSpPr>
          <p:spPr>
            <a:xfrm>
              <a:off x="540000" y="55352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7" name="object 27"/>
            <p:cNvSpPr/>
            <p:nvPr/>
          </p:nvSpPr>
          <p:spPr>
            <a:xfrm>
              <a:off x="540000" y="64009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7266632"/>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58255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66912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540000" y="61158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2" name="object 32"/>
            <p:cNvSpPr/>
            <p:nvPr/>
          </p:nvSpPr>
          <p:spPr>
            <a:xfrm>
              <a:off x="540000" y="69815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6" name="object 16"/>
            <p:cNvSpPr/>
            <p:nvPr/>
          </p:nvSpPr>
          <p:spPr>
            <a:xfrm>
              <a:off x="1799" y="-108004"/>
              <a:ext cx="1376514" cy="1440002"/>
            </a:xfrm>
            <a:custGeom>
              <a:avLst/>
              <a:gdLst/>
              <a:ahLst/>
              <a:cxnLst/>
              <a:rect l="l" t="t" r="r" b="b"/>
              <a:pathLst>
                <a:path w="1376514" h="1440002">
                  <a:moveTo>
                    <a:pt x="260515" y="324002"/>
                  </a:moveTo>
                  <a:lnTo>
                    <a:pt x="1376514" y="324002"/>
                  </a:lnTo>
                  <a:lnTo>
                    <a:pt x="1376514" y="108004"/>
                  </a:lnTo>
                  <a:lnTo>
                    <a:pt x="1" y="108004"/>
                  </a:lnTo>
                  <a:lnTo>
                    <a:pt x="25" y="1440002"/>
                  </a:lnTo>
                  <a:lnTo>
                    <a:pt x="260515" y="1440002"/>
                  </a:lnTo>
                  <a:lnTo>
                    <a:pt x="260515" y="324002"/>
                  </a:lnTo>
                  <a:close/>
                </a:path>
              </a:pathLst>
            </a:custGeom>
            <a:solidFill>
              <a:srgbClr val="43C7F4"/>
            </a:solidFill>
          </p:spPr>
          <p:txBody>
            <a:bodyPr wrap="square" lIns="0" tIns="0" rIns="0" bIns="0" rtlCol="0">
              <a:noAutofit/>
            </a:bodyPr>
            <a:lstStyle/>
            <a:p>
              <a:endParaRPr/>
            </a:p>
          </p:txBody>
        </p:sp>
        <p:sp>
          <p:nvSpPr>
            <p:cNvPr id="17" name="object 17"/>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8" name="object 18"/>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9" name="object 19"/>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0" name="object 20"/>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13" name="object 13"/>
            <p:cNvSpPr txBox="1"/>
            <p:nvPr/>
          </p:nvSpPr>
          <p:spPr>
            <a:xfrm>
              <a:off x="536286" y="1262790"/>
              <a:ext cx="4515584" cy="1562506"/>
            </a:xfrm>
            <a:prstGeom prst="rect">
              <a:avLst/>
            </a:prstGeom>
          </p:spPr>
          <p:txBody>
            <a:bodyPr wrap="square" lIns="0" tIns="6604" rIns="0" bIns="0" rtlCol="0">
              <a:noAutofit/>
            </a:bodyPr>
            <a:lstStyle/>
            <a:p>
              <a:pPr indent="120650" algn="just"/>
              <a:r>
                <a:rPr lang="es-ES" sz="900" dirty="0">
                  <a:latin typeface="Malgun Gothic"/>
                  <a:cs typeface="Malgun Gothic"/>
                </a:rPr>
                <a:t>Abraham estaba buscando una esposa para Isaac que continuara con la promesa que Dios que le había dado, quería elegir no entre las mujeres cananeas, sino entre su propia parentela, en Harán. El siervo de Abraham partió de Canaán por orden de Abraham para buscar a la esposa de Isaac y llegó a Harán, donde vivían los parientes de Abraham. Y el siervo oró para poder encontrarse sin problemas con la esposa de Isaac en el pozo de Harán. Dios de inmediato le hizo encontrarse con una virgen llamada Rebeca; Rebeca, pariente de Abraham, era decente y hermosa en apariencia, era una virgen a la que varón no había conocido. Además, era una mujer con la sabiduría y la devoción suficientes para ofrecer voluntariamente el agua no solo para el viajero desconocido y cansado de un largo viaje que le pidió agua, sino también para los camellos. En verdad, Rebeca fue la esposa que Dios preparó para Isaac.</a:t>
              </a:r>
            </a:p>
          </p:txBody>
        </p:sp>
        <p:sp>
          <p:nvSpPr>
            <p:cNvPr id="12" name="object 12"/>
            <p:cNvSpPr txBox="1"/>
            <p:nvPr/>
          </p:nvSpPr>
          <p:spPr>
            <a:xfrm>
              <a:off x="536286" y="2957971"/>
              <a:ext cx="4515658" cy="1118730"/>
            </a:xfrm>
            <a:prstGeom prst="rect">
              <a:avLst/>
            </a:prstGeom>
          </p:spPr>
          <p:txBody>
            <a:bodyPr wrap="square" lIns="0" tIns="6604" rIns="0" bIns="0" rtlCol="0">
              <a:noAutofit/>
            </a:bodyPr>
            <a:lstStyle/>
            <a:p>
              <a:pPr marR="74" indent="120650" algn="just"/>
              <a:r>
                <a:rPr lang="es-ES" sz="900" dirty="0">
                  <a:latin typeface="Malgun Gothic"/>
                  <a:cs typeface="Malgun Gothic"/>
                </a:rPr>
                <a:t>El siervo de Abraham le preguntó a Rebeca su opinión después de hablar frente a Rebeca y su familia sobre la bendición que Dios le había dado a su amo Abraham y sobre la búsqueda de la esposa de Isaac, el hijo de Abraham. Rebeca nunca había visto a Abraham e Isaac, pero después de escuchar la declaración del siervo de Abraham, decidió seguirlo. Y al día siguiente, Rebeca dejó su tierra natal con su querida familia y viajó atravesando un desierto largo y peligroso hacia la tierra de Canaán. Allí, Rebeca se convirtió en la esposa de Isaac, el heredero de la herencia prometida de Dios, y tomó parte en su gloria.</a:t>
              </a:r>
            </a:p>
          </p:txBody>
        </p:sp>
        <p:sp>
          <p:nvSpPr>
            <p:cNvPr id="11" name="object 11"/>
            <p:cNvSpPr txBox="1"/>
            <p:nvPr/>
          </p:nvSpPr>
          <p:spPr>
            <a:xfrm>
              <a:off x="536286" y="4286025"/>
              <a:ext cx="4515572" cy="317550"/>
            </a:xfrm>
            <a:prstGeom prst="rect">
              <a:avLst/>
            </a:prstGeom>
          </p:spPr>
          <p:txBody>
            <a:bodyPr wrap="square" lIns="0" tIns="6604" rIns="0" bIns="0" rtlCol="0">
              <a:noAutofit/>
            </a:bodyPr>
            <a:lstStyle/>
            <a:p>
              <a:pPr indent="120650" algn="just"/>
              <a:r>
                <a:rPr lang="es-ES" sz="900" dirty="0">
                  <a:latin typeface="Malgun Gothic"/>
                  <a:cs typeface="Malgun Gothic"/>
                </a:rPr>
                <a:t>El casamiento de Isaac y Rebeca no solo es la visión bíblica del casamiento, sino también enseña mucho sobre Dios, el Espíritu Santo, Cristo y su esposa, la iglesia.</a:t>
              </a:r>
            </a:p>
          </p:txBody>
        </p:sp>
        <p:sp>
          <p:nvSpPr>
            <p:cNvPr id="10" name="object 10"/>
            <p:cNvSpPr txBox="1"/>
            <p:nvPr/>
          </p:nvSpPr>
          <p:spPr>
            <a:xfrm>
              <a:off x="570500" y="5083079"/>
              <a:ext cx="1480550" cy="17780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9" name="object 9"/>
            <p:cNvSpPr txBox="1"/>
            <p:nvPr/>
          </p:nvSpPr>
          <p:spPr>
            <a:xfrm>
              <a:off x="5094499"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79</a:t>
              </a:r>
              <a:endParaRPr sz="1000">
                <a:latin typeface="Times New Roman"/>
                <a:cs typeface="Times New Roman"/>
              </a:endParaRPr>
            </a:p>
          </p:txBody>
        </p:sp>
        <p:sp>
          <p:nvSpPr>
            <p:cNvPr id="8" name="object 8"/>
            <p:cNvSpPr txBox="1"/>
            <p:nvPr/>
          </p:nvSpPr>
          <p:spPr>
            <a:xfrm>
              <a:off x="540000" y="5395558"/>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685858"/>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76157"/>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61258"/>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551557"/>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841858"/>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126932"/>
              <a:ext cx="4463999" cy="152400"/>
            </a:xfrm>
            <a:prstGeom prst="rect">
              <a:avLst/>
            </a:prstGeom>
          </p:spPr>
          <p:txBody>
            <a:bodyPr wrap="square" lIns="0" tIns="0" rIns="0" bIns="0" rtlCol="0">
              <a:noAutofit/>
            </a:bodyPr>
            <a:lstStyle/>
            <a:p>
              <a:pPr marL="25400">
                <a:lnSpc>
                  <a:spcPts val="1000"/>
                </a:lnSpc>
              </a:pPr>
              <a:endParaRPr sz="1000"/>
            </a:p>
          </p:txBody>
        </p:sp>
        <p:sp>
          <p:nvSpPr>
            <p:cNvPr id="33" name="object 11">
              <a:extLst>
                <a:ext uri="{FF2B5EF4-FFF2-40B4-BE49-F238E27FC236}">
                  <a16:creationId xmlns:a16="http://schemas.microsoft.com/office/drawing/2014/main" id="{5F289162-676C-4001-9B29-0B36174E474B}"/>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그룹 6">
            <a:extLst>
              <a:ext uri="{FF2B5EF4-FFF2-40B4-BE49-F238E27FC236}">
                <a16:creationId xmlns:a16="http://schemas.microsoft.com/office/drawing/2014/main" id="{EE7A0839-6E8F-42A1-94BE-ACC30CF041F9}"/>
              </a:ext>
            </a:extLst>
          </p:cNvPr>
          <p:cNvGrpSpPr/>
          <p:nvPr/>
        </p:nvGrpSpPr>
        <p:grpSpPr>
          <a:xfrm>
            <a:off x="175700" y="467055"/>
            <a:ext cx="4857950" cy="7279544"/>
            <a:chOff x="175700" y="467055"/>
            <a:chExt cx="4857950" cy="7279544"/>
          </a:xfrm>
        </p:grpSpPr>
        <p:sp>
          <p:nvSpPr>
            <p:cNvPr id="45" name="object 45"/>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46" name="object 46"/>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47" name="object 47"/>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48" name="object 48"/>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49" name="object 49"/>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50" name="object 50"/>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9" name="object 39"/>
            <p:cNvSpPr/>
            <p:nvPr/>
          </p:nvSpPr>
          <p:spPr>
            <a:xfrm>
              <a:off x="465349" y="41224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40" name="object 40"/>
            <p:cNvSpPr/>
            <p:nvPr/>
          </p:nvSpPr>
          <p:spPr>
            <a:xfrm>
              <a:off x="828531" y="41939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41" name="object 41"/>
            <p:cNvSpPr/>
            <p:nvPr/>
          </p:nvSpPr>
          <p:spPr>
            <a:xfrm>
              <a:off x="1132594" y="41631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42" name="object 42"/>
            <p:cNvSpPr/>
            <p:nvPr/>
          </p:nvSpPr>
          <p:spPr>
            <a:xfrm>
              <a:off x="1138284" y="41730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43" name="object 43"/>
            <p:cNvSpPr/>
            <p:nvPr/>
          </p:nvSpPr>
          <p:spPr>
            <a:xfrm>
              <a:off x="484882" y="41530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44" name="object 44"/>
            <p:cNvSpPr/>
            <p:nvPr/>
          </p:nvSpPr>
          <p:spPr>
            <a:xfrm>
              <a:off x="494648" y="45610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7" name="object 37"/>
            <p:cNvSpPr/>
            <p:nvPr/>
          </p:nvSpPr>
          <p:spPr>
            <a:xfrm>
              <a:off x="449995" y="48344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8" name="object 38"/>
            <p:cNvSpPr/>
            <p:nvPr/>
          </p:nvSpPr>
          <p:spPr>
            <a:xfrm>
              <a:off x="487536" y="48720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5" name="object 35"/>
            <p:cNvSpPr/>
            <p:nvPr/>
          </p:nvSpPr>
          <p:spPr>
            <a:xfrm>
              <a:off x="446394" y="27548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6" name="object 36"/>
            <p:cNvSpPr/>
            <p:nvPr/>
          </p:nvSpPr>
          <p:spPr>
            <a:xfrm>
              <a:off x="483936" y="27924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3" name="object 33"/>
            <p:cNvSpPr/>
            <p:nvPr/>
          </p:nvSpPr>
          <p:spPr>
            <a:xfrm>
              <a:off x="446394" y="32374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4" name="object 34"/>
            <p:cNvSpPr/>
            <p:nvPr/>
          </p:nvSpPr>
          <p:spPr>
            <a:xfrm>
              <a:off x="483936" y="32750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7" name="object 17"/>
            <p:cNvSpPr/>
            <p:nvPr/>
          </p:nvSpPr>
          <p:spPr>
            <a:xfrm>
              <a:off x="369253" y="1055980"/>
              <a:ext cx="108292" cy="117030"/>
            </a:xfrm>
            <a:custGeom>
              <a:avLst/>
              <a:gdLst/>
              <a:ahLst/>
              <a:cxnLst/>
              <a:rect l="l" t="t" r="r" b="b"/>
              <a:pathLst>
                <a:path w="108292" h="117030">
                  <a:moveTo>
                    <a:pt x="108292" y="0"/>
                  </a:moveTo>
                  <a:lnTo>
                    <a:pt x="95442" y="4228"/>
                  </a:lnTo>
                  <a:lnTo>
                    <a:pt x="83124" y="9537"/>
                  </a:lnTo>
                  <a:lnTo>
                    <a:pt x="71395" y="15870"/>
                  </a:lnTo>
                  <a:lnTo>
                    <a:pt x="60311" y="23171"/>
                  </a:lnTo>
                  <a:lnTo>
                    <a:pt x="49929" y="31383"/>
                  </a:lnTo>
                  <a:lnTo>
                    <a:pt x="40305" y="40449"/>
                  </a:lnTo>
                  <a:lnTo>
                    <a:pt x="31497" y="50313"/>
                  </a:lnTo>
                  <a:lnTo>
                    <a:pt x="23560" y="60917"/>
                  </a:lnTo>
                  <a:lnTo>
                    <a:pt x="16552" y="72206"/>
                  </a:lnTo>
                  <a:lnTo>
                    <a:pt x="10528" y="84123"/>
                  </a:lnTo>
                  <a:lnTo>
                    <a:pt x="5545" y="96611"/>
                  </a:lnTo>
                  <a:lnTo>
                    <a:pt x="1661" y="109614"/>
                  </a:lnTo>
                  <a:lnTo>
                    <a:pt x="0" y="117030"/>
                  </a:lnTo>
                </a:path>
              </a:pathLst>
            </a:custGeom>
            <a:ln w="12700">
              <a:solidFill>
                <a:srgbClr val="00C0F3"/>
              </a:solidFill>
              <a:prstDash val="dash"/>
            </a:ln>
          </p:spPr>
          <p:txBody>
            <a:bodyPr wrap="square" lIns="0" tIns="0" rIns="0" bIns="0" rtlCol="0">
              <a:noAutofit/>
            </a:bodyPr>
            <a:lstStyle/>
            <a:p>
              <a:endParaRPr/>
            </a:p>
          </p:txBody>
        </p:sp>
        <p:sp>
          <p:nvSpPr>
            <p:cNvPr id="18" name="object 18"/>
            <p:cNvSpPr/>
            <p:nvPr/>
          </p:nvSpPr>
          <p:spPr>
            <a:xfrm>
              <a:off x="366350" y="1246108"/>
              <a:ext cx="0" cy="1166609"/>
            </a:xfrm>
            <a:custGeom>
              <a:avLst/>
              <a:gdLst/>
              <a:ahLst/>
              <a:cxnLst/>
              <a:rect l="l" t="t" r="r" b="b"/>
              <a:pathLst>
                <a:path h="1166609">
                  <a:moveTo>
                    <a:pt x="0" y="0"/>
                  </a:moveTo>
                  <a:lnTo>
                    <a:pt x="0" y="1166609"/>
                  </a:lnTo>
                </a:path>
              </a:pathLst>
            </a:custGeom>
            <a:ln w="12700">
              <a:solidFill>
                <a:srgbClr val="00C0F3"/>
              </a:solidFill>
              <a:prstDash val="dash"/>
            </a:ln>
          </p:spPr>
          <p:txBody>
            <a:bodyPr wrap="square" lIns="0" tIns="0" rIns="0" bIns="0" rtlCol="0">
              <a:noAutofit/>
            </a:bodyPr>
            <a:lstStyle/>
            <a:p>
              <a:endParaRPr/>
            </a:p>
          </p:txBody>
        </p:sp>
        <p:sp>
          <p:nvSpPr>
            <p:cNvPr id="19" name="object 19"/>
            <p:cNvSpPr/>
            <p:nvPr/>
          </p:nvSpPr>
          <p:spPr>
            <a:xfrm>
              <a:off x="366346" y="1184648"/>
              <a:ext cx="1066" cy="36779"/>
            </a:xfrm>
            <a:custGeom>
              <a:avLst/>
              <a:gdLst/>
              <a:ahLst/>
              <a:cxnLst/>
              <a:rect l="l" t="t" r="r" b="b"/>
              <a:pathLst>
                <a:path w="1066" h="36779">
                  <a:moveTo>
                    <a:pt x="1066" y="0"/>
                  </a:moveTo>
                  <a:lnTo>
                    <a:pt x="368" y="5930"/>
                  </a:lnTo>
                  <a:lnTo>
                    <a:pt x="0" y="11976"/>
                  </a:lnTo>
                  <a:lnTo>
                    <a:pt x="0" y="18097"/>
                  </a:lnTo>
                  <a:lnTo>
                    <a:pt x="0" y="36779"/>
                  </a:lnTo>
                </a:path>
              </a:pathLst>
            </a:custGeom>
            <a:ln w="12700">
              <a:solidFill>
                <a:srgbClr val="00C0F3"/>
              </a:solidFill>
            </a:ln>
          </p:spPr>
          <p:txBody>
            <a:bodyPr wrap="square" lIns="0" tIns="0" rIns="0" bIns="0" rtlCol="0">
              <a:noAutofit/>
            </a:bodyPr>
            <a:lstStyle/>
            <a:p>
              <a:endParaRPr/>
            </a:p>
          </p:txBody>
        </p:sp>
        <p:sp>
          <p:nvSpPr>
            <p:cNvPr id="20" name="object 20"/>
            <p:cNvSpPr/>
            <p:nvPr/>
          </p:nvSpPr>
          <p:spPr>
            <a:xfrm>
              <a:off x="371985" y="2484949"/>
              <a:ext cx="117030" cy="108292"/>
            </a:xfrm>
            <a:custGeom>
              <a:avLst/>
              <a:gdLst/>
              <a:ahLst/>
              <a:cxnLst/>
              <a:rect l="l" t="t" r="r" b="b"/>
              <a:pathLst>
                <a:path w="117030" h="108292">
                  <a:moveTo>
                    <a:pt x="0" y="0"/>
                  </a:moveTo>
                  <a:lnTo>
                    <a:pt x="4228" y="12850"/>
                  </a:lnTo>
                  <a:lnTo>
                    <a:pt x="9537" y="25168"/>
                  </a:lnTo>
                  <a:lnTo>
                    <a:pt x="15870" y="36897"/>
                  </a:lnTo>
                  <a:lnTo>
                    <a:pt x="23171" y="47981"/>
                  </a:lnTo>
                  <a:lnTo>
                    <a:pt x="31383" y="58363"/>
                  </a:lnTo>
                  <a:lnTo>
                    <a:pt x="40449" y="67987"/>
                  </a:lnTo>
                  <a:lnTo>
                    <a:pt x="50313" y="76795"/>
                  </a:lnTo>
                  <a:lnTo>
                    <a:pt x="60917" y="84732"/>
                  </a:lnTo>
                  <a:lnTo>
                    <a:pt x="72206" y="91740"/>
                  </a:lnTo>
                  <a:lnTo>
                    <a:pt x="84123" y="97764"/>
                  </a:lnTo>
                  <a:lnTo>
                    <a:pt x="96611" y="102747"/>
                  </a:lnTo>
                  <a:lnTo>
                    <a:pt x="109614" y="106631"/>
                  </a:lnTo>
                  <a:lnTo>
                    <a:pt x="117030" y="108292"/>
                  </a:lnTo>
                </a:path>
              </a:pathLst>
            </a:custGeom>
            <a:ln w="12700">
              <a:solidFill>
                <a:srgbClr val="00C0F3"/>
              </a:solidFill>
              <a:prstDash val="dash"/>
            </a:ln>
          </p:spPr>
          <p:txBody>
            <a:bodyPr wrap="square" lIns="0" tIns="0" rIns="0" bIns="0" rtlCol="0">
              <a:noAutofit/>
            </a:bodyPr>
            <a:lstStyle/>
            <a:p>
              <a:endParaRPr/>
            </a:p>
          </p:txBody>
        </p:sp>
        <p:sp>
          <p:nvSpPr>
            <p:cNvPr id="21" name="object 21"/>
            <p:cNvSpPr/>
            <p:nvPr/>
          </p:nvSpPr>
          <p:spPr>
            <a:xfrm>
              <a:off x="366346" y="2425057"/>
              <a:ext cx="1066" cy="36791"/>
            </a:xfrm>
            <a:custGeom>
              <a:avLst/>
              <a:gdLst/>
              <a:ahLst/>
              <a:cxnLst/>
              <a:rect l="l" t="t" r="r" b="b"/>
              <a:pathLst>
                <a:path w="1066" h="36791">
                  <a:moveTo>
                    <a:pt x="0" y="0"/>
                  </a:moveTo>
                  <a:lnTo>
                    <a:pt x="0" y="18694"/>
                  </a:lnTo>
                  <a:lnTo>
                    <a:pt x="0" y="24815"/>
                  </a:lnTo>
                  <a:lnTo>
                    <a:pt x="368" y="30848"/>
                  </a:lnTo>
                  <a:lnTo>
                    <a:pt x="1066" y="36791"/>
                  </a:lnTo>
                </a:path>
              </a:pathLst>
            </a:custGeom>
            <a:ln w="12700">
              <a:solidFill>
                <a:srgbClr val="00C0F3"/>
              </a:solidFill>
            </a:ln>
          </p:spPr>
          <p:txBody>
            <a:bodyPr wrap="square" lIns="0" tIns="0" rIns="0" bIns="0" rtlCol="0">
              <a:noAutofit/>
            </a:bodyPr>
            <a:lstStyle/>
            <a:p>
              <a:endParaRPr/>
            </a:p>
          </p:txBody>
        </p:sp>
        <p:sp>
          <p:nvSpPr>
            <p:cNvPr id="22" name="object 22"/>
            <p:cNvSpPr/>
            <p:nvPr/>
          </p:nvSpPr>
          <p:spPr>
            <a:xfrm>
              <a:off x="562993" y="25961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23" name="object 23"/>
            <p:cNvSpPr/>
            <p:nvPr/>
          </p:nvSpPr>
          <p:spPr>
            <a:xfrm>
              <a:off x="500649" y="2595084"/>
              <a:ext cx="37084" cy="1066"/>
            </a:xfrm>
            <a:custGeom>
              <a:avLst/>
              <a:gdLst/>
              <a:ahLst/>
              <a:cxnLst/>
              <a:rect l="l" t="t" r="r" b="b"/>
              <a:pathLst>
                <a:path w="37084" h="1066">
                  <a:moveTo>
                    <a:pt x="0" y="0"/>
                  </a:moveTo>
                  <a:lnTo>
                    <a:pt x="5943" y="698"/>
                  </a:lnTo>
                  <a:lnTo>
                    <a:pt x="11976" y="1066"/>
                  </a:lnTo>
                  <a:lnTo>
                    <a:pt x="18097" y="1066"/>
                  </a:lnTo>
                  <a:lnTo>
                    <a:pt x="37084" y="1066"/>
                  </a:lnTo>
                </a:path>
              </a:pathLst>
            </a:custGeom>
            <a:ln w="12699">
              <a:solidFill>
                <a:srgbClr val="00C0F3"/>
              </a:solidFill>
            </a:ln>
          </p:spPr>
          <p:txBody>
            <a:bodyPr wrap="square" lIns="0" tIns="0" rIns="0" bIns="0" rtlCol="0">
              <a:noAutofit/>
            </a:bodyPr>
            <a:lstStyle/>
            <a:p>
              <a:endParaRPr/>
            </a:p>
          </p:txBody>
        </p:sp>
        <p:sp>
          <p:nvSpPr>
            <p:cNvPr id="24" name="object 24"/>
            <p:cNvSpPr/>
            <p:nvPr/>
          </p:nvSpPr>
          <p:spPr>
            <a:xfrm>
              <a:off x="4922453" y="2473479"/>
              <a:ext cx="108292" cy="117030"/>
            </a:xfrm>
            <a:custGeom>
              <a:avLst/>
              <a:gdLst/>
              <a:ahLst/>
              <a:cxnLst/>
              <a:rect l="l" t="t" r="r" b="b"/>
              <a:pathLst>
                <a:path w="108292" h="117030">
                  <a:moveTo>
                    <a:pt x="0" y="117030"/>
                  </a:moveTo>
                  <a:lnTo>
                    <a:pt x="12850" y="112802"/>
                  </a:lnTo>
                  <a:lnTo>
                    <a:pt x="25168" y="107493"/>
                  </a:lnTo>
                  <a:lnTo>
                    <a:pt x="36897" y="101159"/>
                  </a:lnTo>
                  <a:lnTo>
                    <a:pt x="47981" y="93859"/>
                  </a:lnTo>
                  <a:lnTo>
                    <a:pt x="58363" y="85647"/>
                  </a:lnTo>
                  <a:lnTo>
                    <a:pt x="67987" y="76581"/>
                  </a:lnTo>
                  <a:lnTo>
                    <a:pt x="76795" y="66717"/>
                  </a:lnTo>
                  <a:lnTo>
                    <a:pt x="84732" y="56112"/>
                  </a:lnTo>
                  <a:lnTo>
                    <a:pt x="91740" y="44823"/>
                  </a:lnTo>
                  <a:lnTo>
                    <a:pt x="97764" y="32906"/>
                  </a:lnTo>
                  <a:lnTo>
                    <a:pt x="102747" y="20418"/>
                  </a:lnTo>
                  <a:lnTo>
                    <a:pt x="106631" y="7416"/>
                  </a:lnTo>
                  <a:lnTo>
                    <a:pt x="108292" y="0"/>
                  </a:lnTo>
                </a:path>
              </a:pathLst>
            </a:custGeom>
            <a:ln w="12700">
              <a:solidFill>
                <a:srgbClr val="00C0F3"/>
              </a:solidFill>
              <a:prstDash val="dash"/>
            </a:ln>
          </p:spPr>
          <p:txBody>
            <a:bodyPr wrap="square" lIns="0" tIns="0" rIns="0" bIns="0" rtlCol="0">
              <a:noAutofit/>
            </a:bodyPr>
            <a:lstStyle/>
            <a:p>
              <a:endParaRPr/>
            </a:p>
          </p:txBody>
        </p:sp>
        <p:sp>
          <p:nvSpPr>
            <p:cNvPr id="25" name="object 25"/>
            <p:cNvSpPr/>
            <p:nvPr/>
          </p:nvSpPr>
          <p:spPr>
            <a:xfrm>
              <a:off x="4862273" y="2595084"/>
              <a:ext cx="37071" cy="1066"/>
            </a:xfrm>
            <a:custGeom>
              <a:avLst/>
              <a:gdLst/>
              <a:ahLst/>
              <a:cxnLst/>
              <a:rect l="l" t="t" r="r" b="b"/>
              <a:pathLst>
                <a:path w="37071" h="1066">
                  <a:moveTo>
                    <a:pt x="0" y="1066"/>
                  </a:moveTo>
                  <a:lnTo>
                    <a:pt x="18973" y="1066"/>
                  </a:lnTo>
                  <a:lnTo>
                    <a:pt x="25095" y="1066"/>
                  </a:lnTo>
                  <a:lnTo>
                    <a:pt x="31140" y="698"/>
                  </a:lnTo>
                  <a:lnTo>
                    <a:pt x="37071" y="0"/>
                  </a:lnTo>
                </a:path>
              </a:pathLst>
            </a:custGeom>
            <a:ln w="12699">
              <a:solidFill>
                <a:srgbClr val="00C0F3"/>
              </a:solidFill>
            </a:ln>
          </p:spPr>
          <p:txBody>
            <a:bodyPr wrap="square" lIns="0" tIns="0" rIns="0" bIns="0" rtlCol="0">
              <a:noAutofit/>
            </a:bodyPr>
            <a:lstStyle/>
            <a:p>
              <a:endParaRPr/>
            </a:p>
          </p:txBody>
        </p:sp>
        <p:sp>
          <p:nvSpPr>
            <p:cNvPr id="26" name="object 26"/>
            <p:cNvSpPr/>
            <p:nvPr/>
          </p:nvSpPr>
          <p:spPr>
            <a:xfrm>
              <a:off x="5033650" y="1233773"/>
              <a:ext cx="0" cy="1166609"/>
            </a:xfrm>
            <a:custGeom>
              <a:avLst/>
              <a:gdLst/>
              <a:ahLst/>
              <a:cxnLst/>
              <a:rect l="l" t="t" r="r" b="b"/>
              <a:pathLst>
                <a:path h="1166609">
                  <a:moveTo>
                    <a:pt x="0" y="1166609"/>
                  </a:moveTo>
                  <a:lnTo>
                    <a:pt x="0" y="0"/>
                  </a:lnTo>
                </a:path>
              </a:pathLst>
            </a:custGeom>
            <a:ln w="12700">
              <a:solidFill>
                <a:srgbClr val="00C0F3"/>
              </a:solidFill>
              <a:prstDash val="dash"/>
            </a:ln>
          </p:spPr>
          <p:txBody>
            <a:bodyPr wrap="square" lIns="0" tIns="0" rIns="0" bIns="0" rtlCol="0">
              <a:noAutofit/>
            </a:bodyPr>
            <a:lstStyle/>
            <a:p>
              <a:endParaRPr/>
            </a:p>
          </p:txBody>
        </p:sp>
        <p:sp>
          <p:nvSpPr>
            <p:cNvPr id="27" name="object 27"/>
            <p:cNvSpPr/>
            <p:nvPr/>
          </p:nvSpPr>
          <p:spPr>
            <a:xfrm>
              <a:off x="5032580" y="2425057"/>
              <a:ext cx="1066" cy="36791"/>
            </a:xfrm>
            <a:custGeom>
              <a:avLst/>
              <a:gdLst/>
              <a:ahLst/>
              <a:cxnLst/>
              <a:rect l="l" t="t" r="r" b="b"/>
              <a:pathLst>
                <a:path w="1066" h="36791">
                  <a:moveTo>
                    <a:pt x="0" y="36791"/>
                  </a:moveTo>
                  <a:lnTo>
                    <a:pt x="711" y="30848"/>
                  </a:lnTo>
                  <a:lnTo>
                    <a:pt x="1066" y="24815"/>
                  </a:lnTo>
                  <a:lnTo>
                    <a:pt x="1066" y="18694"/>
                  </a:lnTo>
                  <a:lnTo>
                    <a:pt x="1066" y="0"/>
                  </a:lnTo>
                </a:path>
              </a:pathLst>
            </a:custGeom>
            <a:ln w="12700">
              <a:solidFill>
                <a:srgbClr val="00C0F3"/>
              </a:solidFill>
            </a:ln>
          </p:spPr>
          <p:txBody>
            <a:bodyPr wrap="square" lIns="0" tIns="0" rIns="0" bIns="0" rtlCol="0">
              <a:noAutofit/>
            </a:bodyPr>
            <a:lstStyle/>
            <a:p>
              <a:endParaRPr/>
            </a:p>
          </p:txBody>
        </p:sp>
        <p:sp>
          <p:nvSpPr>
            <p:cNvPr id="28" name="object 28"/>
            <p:cNvSpPr/>
            <p:nvPr/>
          </p:nvSpPr>
          <p:spPr>
            <a:xfrm>
              <a:off x="4910984" y="1053249"/>
              <a:ext cx="117030" cy="108292"/>
            </a:xfrm>
            <a:custGeom>
              <a:avLst/>
              <a:gdLst/>
              <a:ahLst/>
              <a:cxnLst/>
              <a:rect l="l" t="t" r="r" b="b"/>
              <a:pathLst>
                <a:path w="117030" h="108292">
                  <a:moveTo>
                    <a:pt x="117030" y="108292"/>
                  </a:moveTo>
                  <a:lnTo>
                    <a:pt x="112802" y="95442"/>
                  </a:lnTo>
                  <a:lnTo>
                    <a:pt x="107493" y="83124"/>
                  </a:lnTo>
                  <a:lnTo>
                    <a:pt x="101159" y="71395"/>
                  </a:lnTo>
                  <a:lnTo>
                    <a:pt x="93859" y="60311"/>
                  </a:lnTo>
                  <a:lnTo>
                    <a:pt x="85647" y="49929"/>
                  </a:lnTo>
                  <a:lnTo>
                    <a:pt x="76581" y="40305"/>
                  </a:lnTo>
                  <a:lnTo>
                    <a:pt x="66717" y="31497"/>
                  </a:lnTo>
                  <a:lnTo>
                    <a:pt x="56112" y="23560"/>
                  </a:lnTo>
                  <a:lnTo>
                    <a:pt x="44823" y="16552"/>
                  </a:lnTo>
                  <a:lnTo>
                    <a:pt x="32906" y="10528"/>
                  </a:lnTo>
                  <a:lnTo>
                    <a:pt x="20418" y="5545"/>
                  </a:lnTo>
                  <a:lnTo>
                    <a:pt x="7416" y="1661"/>
                  </a:lnTo>
                  <a:lnTo>
                    <a:pt x="0" y="0"/>
                  </a:lnTo>
                </a:path>
              </a:pathLst>
            </a:custGeom>
            <a:ln w="12700">
              <a:solidFill>
                <a:srgbClr val="00C0F3"/>
              </a:solidFill>
              <a:prstDash val="dash"/>
            </a:ln>
          </p:spPr>
          <p:txBody>
            <a:bodyPr wrap="square" lIns="0" tIns="0" rIns="0" bIns="0" rtlCol="0">
              <a:noAutofit/>
            </a:bodyPr>
            <a:lstStyle/>
            <a:p>
              <a:endParaRPr/>
            </a:p>
          </p:txBody>
        </p:sp>
        <p:sp>
          <p:nvSpPr>
            <p:cNvPr id="29" name="object 29"/>
            <p:cNvSpPr/>
            <p:nvPr/>
          </p:nvSpPr>
          <p:spPr>
            <a:xfrm>
              <a:off x="5032580" y="1184648"/>
              <a:ext cx="1066" cy="36779"/>
            </a:xfrm>
            <a:custGeom>
              <a:avLst/>
              <a:gdLst/>
              <a:ahLst/>
              <a:cxnLst/>
              <a:rect l="l" t="t" r="r" b="b"/>
              <a:pathLst>
                <a:path w="1066" h="36779">
                  <a:moveTo>
                    <a:pt x="1066" y="36779"/>
                  </a:moveTo>
                  <a:lnTo>
                    <a:pt x="1066" y="18097"/>
                  </a:lnTo>
                  <a:lnTo>
                    <a:pt x="1066" y="11976"/>
                  </a:lnTo>
                  <a:lnTo>
                    <a:pt x="711" y="5930"/>
                  </a:lnTo>
                  <a:lnTo>
                    <a:pt x="0" y="0"/>
                  </a:lnTo>
                </a:path>
              </a:pathLst>
            </a:custGeom>
            <a:ln w="12700">
              <a:solidFill>
                <a:srgbClr val="00C0F3"/>
              </a:solidFill>
            </a:ln>
          </p:spPr>
          <p:txBody>
            <a:bodyPr wrap="square" lIns="0" tIns="0" rIns="0" bIns="0" rtlCol="0">
              <a:noAutofit/>
            </a:bodyPr>
            <a:lstStyle/>
            <a:p>
              <a:endParaRPr/>
            </a:p>
          </p:txBody>
        </p:sp>
        <p:sp>
          <p:nvSpPr>
            <p:cNvPr id="30" name="object 30"/>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31" name="object 31"/>
            <p:cNvSpPr/>
            <p:nvPr/>
          </p:nvSpPr>
          <p:spPr>
            <a:xfrm>
              <a:off x="4862273" y="1050345"/>
              <a:ext cx="37071" cy="1066"/>
            </a:xfrm>
            <a:custGeom>
              <a:avLst/>
              <a:gdLst/>
              <a:ahLst/>
              <a:cxnLst/>
              <a:rect l="l" t="t" r="r" b="b"/>
              <a:pathLst>
                <a:path w="37071" h="1066">
                  <a:moveTo>
                    <a:pt x="37071" y="1066"/>
                  </a:moveTo>
                  <a:lnTo>
                    <a:pt x="31140" y="355"/>
                  </a:lnTo>
                  <a:lnTo>
                    <a:pt x="25095" y="0"/>
                  </a:lnTo>
                  <a:lnTo>
                    <a:pt x="18973" y="0"/>
                  </a:lnTo>
                  <a:lnTo>
                    <a:pt x="0" y="0"/>
                  </a:lnTo>
                </a:path>
              </a:pathLst>
            </a:custGeom>
            <a:ln w="12699">
              <a:solidFill>
                <a:srgbClr val="00C0F3"/>
              </a:solidFill>
            </a:ln>
          </p:spPr>
          <p:txBody>
            <a:bodyPr wrap="square" lIns="0" tIns="0" rIns="0" bIns="0" rtlCol="0">
              <a:noAutofit/>
            </a:bodyPr>
            <a:lstStyle/>
            <a:p>
              <a:endParaRPr/>
            </a:p>
          </p:txBody>
        </p:sp>
        <p:sp>
          <p:nvSpPr>
            <p:cNvPr id="32" name="object 32"/>
            <p:cNvSpPr/>
            <p:nvPr/>
          </p:nvSpPr>
          <p:spPr>
            <a:xfrm>
              <a:off x="500649" y="1050345"/>
              <a:ext cx="37084" cy="1066"/>
            </a:xfrm>
            <a:custGeom>
              <a:avLst/>
              <a:gdLst/>
              <a:ahLst/>
              <a:cxnLst/>
              <a:rect l="l" t="t" r="r" b="b"/>
              <a:pathLst>
                <a:path w="37084" h="1066">
                  <a:moveTo>
                    <a:pt x="37084" y="0"/>
                  </a:moveTo>
                  <a:lnTo>
                    <a:pt x="18097" y="0"/>
                  </a:lnTo>
                  <a:lnTo>
                    <a:pt x="11976" y="0"/>
                  </a:lnTo>
                  <a:lnTo>
                    <a:pt x="5943" y="355"/>
                  </a:lnTo>
                  <a:lnTo>
                    <a:pt x="0" y="1066"/>
                  </a:lnTo>
                </a:path>
              </a:pathLst>
            </a:custGeom>
            <a:ln w="12699">
              <a:solidFill>
                <a:srgbClr val="00C0F3"/>
              </a:solidFill>
            </a:ln>
          </p:spPr>
          <p:txBody>
            <a:bodyPr wrap="square" lIns="0" tIns="0" rIns="0" bIns="0" rtlCol="0">
              <a:noAutofit/>
            </a:bodyPr>
            <a:lstStyle/>
            <a:p>
              <a:endParaRPr/>
            </a:p>
          </p:txBody>
        </p:sp>
        <p:sp>
          <p:nvSpPr>
            <p:cNvPr id="14" name="object 14"/>
            <p:cNvSpPr txBox="1"/>
            <p:nvPr/>
          </p:nvSpPr>
          <p:spPr>
            <a:xfrm>
              <a:off x="488100" y="1119326"/>
              <a:ext cx="4389247" cy="609600"/>
            </a:xfrm>
            <a:prstGeom prst="rect">
              <a:avLst/>
            </a:prstGeom>
          </p:spPr>
          <p:txBody>
            <a:bodyPr wrap="square" lIns="0" tIns="7302" rIns="0" bIns="0" rtlCol="0">
              <a:noAutofit/>
            </a:bodyPr>
            <a:lstStyle/>
            <a:p>
              <a:pPr marL="12700" marR="0" algn="just"/>
              <a:r>
                <a:rPr lang="es-ES" sz="1000" dirty="0">
                  <a:latin typeface="Malgun Gothic"/>
                  <a:cs typeface="Malgun Gothic"/>
                </a:rPr>
                <a:t>Jehová, Dios de los cielos, que me tomó de la casa de mi padre y de la tierra de mi parentela, y me habló y me juró, diciendo: A tu descendencia daré esta tierra; él enviará su ángel delante de ti, y tú traerás de allá mujer para mi hijo.</a:t>
              </a:r>
              <a:r>
                <a:rPr sz="1000" dirty="0">
                  <a:latin typeface="Malgun Gothic"/>
                  <a:cs typeface="Malgun Gothic"/>
                </a:rPr>
                <a:t> (</a:t>
              </a:r>
              <a:r>
                <a:rPr lang="es-ES" sz="1000" dirty="0">
                  <a:latin typeface="Malgun Gothic"/>
                  <a:cs typeface="Malgun Gothic"/>
                </a:rPr>
                <a:t>Gn</a:t>
              </a:r>
              <a:r>
                <a:rPr sz="1000" dirty="0">
                  <a:latin typeface="Malgun Gothic"/>
                  <a:cs typeface="Malgun Gothic"/>
                </a:rPr>
                <a:t> 24:7)</a:t>
              </a:r>
            </a:p>
          </p:txBody>
        </p:sp>
        <p:sp>
          <p:nvSpPr>
            <p:cNvPr id="13" name="object 13"/>
            <p:cNvSpPr txBox="1"/>
            <p:nvPr/>
          </p:nvSpPr>
          <p:spPr>
            <a:xfrm>
              <a:off x="488100" y="1906726"/>
              <a:ext cx="4389316" cy="609600"/>
            </a:xfrm>
            <a:prstGeom prst="rect">
              <a:avLst/>
            </a:prstGeom>
          </p:spPr>
          <p:txBody>
            <a:bodyPr wrap="square" lIns="0" tIns="7493" rIns="0" bIns="0" rtlCol="0">
              <a:noAutofit/>
            </a:bodyPr>
            <a:lstStyle/>
            <a:p>
              <a:pPr marL="12700" marR="63" algn="just"/>
              <a:r>
                <a:rPr sz="1000" dirty="0">
                  <a:latin typeface="Malgun Gothic"/>
                  <a:cs typeface="Malgun Gothic"/>
                </a:rPr>
                <a:t>The LORD God of heaven, who took me from my father</a:t>
              </a:r>
              <a:r>
                <a:rPr sz="900" dirty="0">
                  <a:latin typeface="NanumBarunGothic"/>
                  <a:cs typeface="NanumBarunGothic"/>
                </a:rPr>
                <a:t>’</a:t>
              </a:r>
              <a:r>
                <a:rPr sz="1000" dirty="0">
                  <a:latin typeface="Malgun Gothic"/>
                  <a:cs typeface="Malgun Gothic"/>
                </a:rPr>
                <a:t>s house and from the</a:t>
              </a:r>
              <a:r>
                <a:rPr lang="es-ES" sz="1000" dirty="0">
                  <a:latin typeface="Malgun Gothic"/>
                  <a:cs typeface="Malgun Gothic"/>
                </a:rPr>
                <a:t> </a:t>
              </a:r>
              <a:r>
                <a:rPr sz="1000" dirty="0">
                  <a:latin typeface="Malgun Gothic"/>
                  <a:cs typeface="Malgun Gothic"/>
                </a:rPr>
                <a:t>land of my family, and who spoke to me and swore to me, saying,</a:t>
              </a:r>
              <a:r>
                <a:rPr lang="es-ES" sz="1000" dirty="0">
                  <a:latin typeface="Malgun Gothic"/>
                  <a:cs typeface="Malgun Gothic"/>
                </a:rPr>
                <a:t> </a:t>
              </a:r>
              <a:r>
                <a:rPr sz="1000" dirty="0">
                  <a:latin typeface="Malgun Gothic"/>
                  <a:cs typeface="Malgun Gothic"/>
                </a:rPr>
                <a:t>‘To your</a:t>
              </a:r>
              <a:r>
                <a:rPr lang="es-ES" sz="1000" dirty="0">
                  <a:latin typeface="Malgun Gothic"/>
                  <a:cs typeface="Malgun Gothic"/>
                </a:rPr>
                <a:t> </a:t>
              </a:r>
              <a:r>
                <a:rPr sz="1000" dirty="0">
                  <a:latin typeface="Malgun Gothic"/>
                  <a:cs typeface="Malgun Gothic"/>
                </a:rPr>
                <a:t>descendants I give this land,’</a:t>
              </a:r>
              <a:r>
                <a:rPr lang="es-ES" sz="1000" dirty="0">
                  <a:latin typeface="Malgun Gothic"/>
                  <a:cs typeface="Malgun Gothic"/>
                </a:rPr>
                <a:t> </a:t>
              </a:r>
              <a:r>
                <a:rPr sz="1000" dirty="0">
                  <a:latin typeface="Malgun Gothic"/>
                  <a:cs typeface="Malgun Gothic"/>
                </a:rPr>
                <a:t>He will send His angel before you, and you</a:t>
              </a:r>
              <a:r>
                <a:rPr lang="es-ES" sz="1000" dirty="0">
                  <a:latin typeface="Malgun Gothic"/>
                  <a:cs typeface="Malgun Gothic"/>
                </a:rPr>
                <a:t> </a:t>
              </a:r>
              <a:r>
                <a:rPr sz="1000" dirty="0">
                  <a:latin typeface="Malgun Gothic"/>
                  <a:cs typeface="Malgun Gothic"/>
                </a:rPr>
                <a:t>shall take a wife for my son from there. (Gn 24:7)</a:t>
              </a:r>
            </a:p>
          </p:txBody>
        </p:sp>
        <p:sp>
          <p:nvSpPr>
            <p:cNvPr id="12" name="object 12"/>
            <p:cNvSpPr txBox="1"/>
            <p:nvPr/>
          </p:nvSpPr>
          <p:spPr>
            <a:xfrm>
              <a:off x="534179" y="28133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1" name="object 11"/>
            <p:cNvSpPr txBox="1"/>
            <p:nvPr/>
          </p:nvSpPr>
          <p:spPr>
            <a:xfrm>
              <a:off x="808099" y="2813163"/>
              <a:ext cx="2912160" cy="139700"/>
            </a:xfrm>
            <a:prstGeom prst="rect">
              <a:avLst/>
            </a:prstGeom>
          </p:spPr>
          <p:txBody>
            <a:bodyPr wrap="square" lIns="0" tIns="6635" rIns="0" bIns="0" rtlCol="0">
              <a:noAutofit/>
            </a:bodyPr>
            <a:lstStyle/>
            <a:p>
              <a:pPr marL="12700" algn="just">
                <a:lnSpc>
                  <a:spcPts val="1045"/>
                </a:lnSpc>
              </a:pPr>
              <a:r>
                <a:rPr lang="es-ES" sz="900" dirty="0">
                  <a:latin typeface="Malgun Gothic" pitchFamily="34" charset="-127"/>
                  <a:ea typeface="Malgun Gothic" pitchFamily="34" charset="-127"/>
                  <a:cs typeface="Malgun Gothic"/>
                </a:rPr>
                <a:t>Subraya las palabras o frases clave en el versículo.</a:t>
              </a:r>
            </a:p>
          </p:txBody>
        </p:sp>
        <p:sp>
          <p:nvSpPr>
            <p:cNvPr id="10" name="object 10"/>
            <p:cNvSpPr txBox="1"/>
            <p:nvPr/>
          </p:nvSpPr>
          <p:spPr>
            <a:xfrm>
              <a:off x="534179" y="32959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9" name="object 9"/>
            <p:cNvSpPr txBox="1"/>
            <p:nvPr/>
          </p:nvSpPr>
          <p:spPr>
            <a:xfrm>
              <a:off x="808098" y="3295764"/>
              <a:ext cx="4219207" cy="158770"/>
            </a:xfrm>
            <a:prstGeom prst="rect">
              <a:avLst/>
            </a:prstGeom>
          </p:spPr>
          <p:txBody>
            <a:bodyPr wrap="square" lIns="0" tIns="6635" rIns="0" bIns="0" rtlCol="0">
              <a:noAutofit/>
            </a:bodyPr>
            <a:lstStyle/>
            <a:p>
              <a:pPr marL="12700" algn="just">
                <a:lnSpc>
                  <a:spcPts val="1045"/>
                </a:lnSpc>
              </a:pPr>
              <a:r>
                <a:rPr lang="es-ES" sz="900" dirty="0">
                  <a:latin typeface="Malgun Gothic"/>
                  <a:cs typeface="Malgun Gothic"/>
                </a:rPr>
                <a:t>¿Por qué Dios dijo que escogiera esposa entre el pueblo de Abraham?</a:t>
              </a:r>
            </a:p>
          </p:txBody>
        </p:sp>
        <p:sp>
          <p:nvSpPr>
            <p:cNvPr id="6" name="object 6"/>
            <p:cNvSpPr txBox="1"/>
            <p:nvPr/>
          </p:nvSpPr>
          <p:spPr>
            <a:xfrm>
              <a:off x="537780" y="48929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5" name="object 5"/>
            <p:cNvSpPr txBox="1"/>
            <p:nvPr/>
          </p:nvSpPr>
          <p:spPr>
            <a:xfrm>
              <a:off x="811700" y="4892763"/>
              <a:ext cx="4017899" cy="276860"/>
            </a:xfrm>
            <a:prstGeom prst="rect">
              <a:avLst/>
            </a:prstGeom>
          </p:spPr>
          <p:txBody>
            <a:bodyPr wrap="square" lIns="0" tIns="6635" rIns="0" bIns="0" rtlCol="0">
              <a:noAutofit/>
            </a:bodyPr>
            <a:lstStyle/>
            <a:p>
              <a:pPr marL="12700" algn="just">
                <a:lnSpc>
                  <a:spcPts val="1045"/>
                </a:lnSpc>
              </a:pPr>
              <a:r>
                <a:rPr lang="es-ES" sz="900" dirty="0">
                  <a:latin typeface="Malgun Gothic"/>
                  <a:cs typeface="Malgun Gothic"/>
                </a:rPr>
                <a:t>Cuando iba a escoger una esposa para Isaac, Abraham dijo que no escogiera una esposa entre las mujeres cananeas. Busca la razón en la Biblia y escríbela (Dt 7:1~4, 2Co 6:14~16).</a:t>
              </a:r>
            </a:p>
          </p:txBody>
        </p:sp>
        <p:sp>
          <p:nvSpPr>
            <p:cNvPr id="4" name="object 4"/>
            <p:cNvSpPr txBox="1"/>
            <p:nvPr/>
          </p:nvSpPr>
          <p:spPr>
            <a:xfrm>
              <a:off x="175700" y="7594199"/>
              <a:ext cx="171449"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80</a:t>
              </a:r>
              <a:endParaRPr sz="1000">
                <a:latin typeface="Times New Roman"/>
                <a:cs typeface="Times New Roman"/>
              </a:endParaRPr>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456445"/>
              <a:ext cx="4286643" cy="152400"/>
            </a:xfrm>
            <a:prstGeom prst="rect">
              <a:avLst/>
            </a:prstGeom>
          </p:spPr>
          <p:txBody>
            <a:bodyPr wrap="square" lIns="0" tIns="0" rIns="0" bIns="0" rtlCol="0">
              <a:noAutofit/>
            </a:bodyPr>
            <a:lstStyle/>
            <a:p>
              <a:pPr marL="25400">
                <a:lnSpc>
                  <a:spcPts val="1000"/>
                </a:lnSpc>
              </a:pPr>
              <a:endParaRPr sz="1000"/>
            </a:p>
          </p:txBody>
        </p:sp>
        <p:sp>
          <p:nvSpPr>
            <p:cNvPr id="51" name="object 11">
              <a:extLst>
                <a:ext uri="{FF2B5EF4-FFF2-40B4-BE49-F238E27FC236}">
                  <a16:creationId xmlns:a16="http://schemas.microsoft.com/office/drawing/2014/main" id="{D7D22A06-70E4-4C56-A910-66E0429CC0FA}"/>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52" name="object 11">
              <a:extLst>
                <a:ext uri="{FF2B5EF4-FFF2-40B4-BE49-F238E27FC236}">
                  <a16:creationId xmlns:a16="http://schemas.microsoft.com/office/drawing/2014/main" id="{41435BEB-B879-462F-97F7-923C3577B9E8}"/>
                </a:ext>
              </a:extLst>
            </p:cNvPr>
            <p:cNvSpPr txBox="1"/>
            <p:nvPr/>
          </p:nvSpPr>
          <p:spPr>
            <a:xfrm>
              <a:off x="519269" y="41529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그룹 57">
            <a:extLst>
              <a:ext uri="{FF2B5EF4-FFF2-40B4-BE49-F238E27FC236}">
                <a16:creationId xmlns:a16="http://schemas.microsoft.com/office/drawing/2014/main" id="{9FF0E1FA-4C3D-4790-8D61-1E32D82A3C82}"/>
              </a:ext>
            </a:extLst>
          </p:cNvPr>
          <p:cNvGrpSpPr/>
          <p:nvPr/>
        </p:nvGrpSpPr>
        <p:grpSpPr>
          <a:xfrm>
            <a:off x="545294" y="877862"/>
            <a:ext cx="4655306" cy="6868737"/>
            <a:chOff x="545294" y="877862"/>
            <a:chExt cx="4655306" cy="6868737"/>
          </a:xfrm>
        </p:grpSpPr>
        <p:sp>
          <p:nvSpPr>
            <p:cNvPr id="49" name="object 49"/>
            <p:cNvSpPr/>
            <p:nvPr/>
          </p:nvSpPr>
          <p:spPr>
            <a:xfrm>
              <a:off x="545294" y="9913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0" name="object 50"/>
            <p:cNvSpPr/>
            <p:nvPr/>
          </p:nvSpPr>
          <p:spPr>
            <a:xfrm>
              <a:off x="582836" y="1028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7" name="object 47"/>
            <p:cNvSpPr/>
            <p:nvPr/>
          </p:nvSpPr>
          <p:spPr>
            <a:xfrm>
              <a:off x="545294" y="34043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8" name="object 48"/>
            <p:cNvSpPr/>
            <p:nvPr/>
          </p:nvSpPr>
          <p:spPr>
            <a:xfrm>
              <a:off x="582836" y="3441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5" name="object 45"/>
            <p:cNvSpPr/>
            <p:nvPr/>
          </p:nvSpPr>
          <p:spPr>
            <a:xfrm>
              <a:off x="545294" y="51309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6" name="object 46"/>
            <p:cNvSpPr/>
            <p:nvPr/>
          </p:nvSpPr>
          <p:spPr>
            <a:xfrm>
              <a:off x="582836" y="51685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8" name="object 18"/>
            <p:cNvSpPr/>
            <p:nvPr/>
          </p:nvSpPr>
          <p:spPr>
            <a:xfrm>
              <a:off x="577049" y="1476248"/>
              <a:ext cx="4472901" cy="324002"/>
            </a:xfrm>
            <a:custGeom>
              <a:avLst/>
              <a:gdLst/>
              <a:ahLst/>
              <a:cxnLst/>
              <a:rect l="l" t="t" r="r" b="b"/>
              <a:pathLst>
                <a:path w="4472901" h="324002">
                  <a:moveTo>
                    <a:pt x="0" y="0"/>
                  </a:moveTo>
                  <a:lnTo>
                    <a:pt x="0" y="324002"/>
                  </a:lnTo>
                  <a:lnTo>
                    <a:pt x="4472901" y="324002"/>
                  </a:lnTo>
                  <a:lnTo>
                    <a:pt x="4472901" y="0"/>
                  </a:lnTo>
                  <a:lnTo>
                    <a:pt x="0" y="0"/>
                  </a:lnTo>
                  <a:close/>
                </a:path>
              </a:pathLst>
            </a:custGeom>
            <a:solidFill>
              <a:srgbClr val="00ADEF"/>
            </a:solidFill>
          </p:spPr>
          <p:txBody>
            <a:bodyPr wrap="square" lIns="0" tIns="0" rIns="0" bIns="0" rtlCol="0">
              <a:noAutofit/>
            </a:bodyPr>
            <a:lstStyle/>
            <a:p>
              <a:endParaRPr/>
            </a:p>
          </p:txBody>
        </p:sp>
        <p:sp>
          <p:nvSpPr>
            <p:cNvPr id="19" name="object 19"/>
            <p:cNvSpPr/>
            <p:nvPr/>
          </p:nvSpPr>
          <p:spPr>
            <a:xfrm>
              <a:off x="570699" y="1476246"/>
              <a:ext cx="2166353" cy="0"/>
            </a:xfrm>
            <a:custGeom>
              <a:avLst/>
              <a:gdLst/>
              <a:ahLst/>
              <a:cxnLst/>
              <a:rect l="l" t="t" r="r" b="b"/>
              <a:pathLst>
                <a:path w="2166353">
                  <a:moveTo>
                    <a:pt x="0" y="0"/>
                  </a:moveTo>
                  <a:lnTo>
                    <a:pt x="2166353" y="0"/>
                  </a:lnTo>
                </a:path>
              </a:pathLst>
            </a:custGeom>
            <a:ln w="12700">
              <a:solidFill>
                <a:srgbClr val="00ADEF"/>
              </a:solidFill>
            </a:ln>
          </p:spPr>
          <p:txBody>
            <a:bodyPr wrap="square" lIns="0" tIns="0" rIns="0" bIns="0" rtlCol="0">
              <a:noAutofit/>
            </a:bodyPr>
            <a:lstStyle/>
            <a:p>
              <a:endParaRPr/>
            </a:p>
          </p:txBody>
        </p:sp>
        <p:sp>
          <p:nvSpPr>
            <p:cNvPr id="20" name="object 20"/>
            <p:cNvSpPr/>
            <p:nvPr/>
          </p:nvSpPr>
          <p:spPr>
            <a:xfrm>
              <a:off x="577049" y="1482594"/>
              <a:ext cx="0" cy="317652"/>
            </a:xfrm>
            <a:custGeom>
              <a:avLst/>
              <a:gdLst/>
              <a:ahLst/>
              <a:cxnLst/>
              <a:rect l="l" t="t" r="r" b="b"/>
              <a:pathLst>
                <a:path h="317652">
                  <a:moveTo>
                    <a:pt x="0" y="317652"/>
                  </a:moveTo>
                  <a:lnTo>
                    <a:pt x="0" y="0"/>
                  </a:lnTo>
                </a:path>
              </a:pathLst>
            </a:custGeom>
            <a:ln w="12700">
              <a:solidFill>
                <a:srgbClr val="00ADEF"/>
              </a:solidFill>
            </a:ln>
          </p:spPr>
          <p:txBody>
            <a:bodyPr wrap="square" lIns="0" tIns="0" rIns="0" bIns="0" rtlCol="0">
              <a:noAutofit/>
            </a:bodyPr>
            <a:lstStyle/>
            <a:p>
              <a:endParaRPr/>
            </a:p>
          </p:txBody>
        </p:sp>
        <p:sp>
          <p:nvSpPr>
            <p:cNvPr id="21" name="object 21"/>
            <p:cNvSpPr/>
            <p:nvPr/>
          </p:nvSpPr>
          <p:spPr>
            <a:xfrm>
              <a:off x="2737049" y="1476246"/>
              <a:ext cx="2319248" cy="0"/>
            </a:xfrm>
            <a:custGeom>
              <a:avLst/>
              <a:gdLst/>
              <a:ahLst/>
              <a:cxnLst/>
              <a:rect l="l" t="t" r="r" b="b"/>
              <a:pathLst>
                <a:path w="2319248">
                  <a:moveTo>
                    <a:pt x="0" y="0"/>
                  </a:moveTo>
                  <a:lnTo>
                    <a:pt x="2319248" y="0"/>
                  </a:lnTo>
                </a:path>
              </a:pathLst>
            </a:custGeom>
            <a:ln w="12700">
              <a:solidFill>
                <a:srgbClr val="00ADEF"/>
              </a:solidFill>
            </a:ln>
          </p:spPr>
          <p:txBody>
            <a:bodyPr wrap="square" lIns="0" tIns="0" rIns="0" bIns="0" rtlCol="0">
              <a:noAutofit/>
            </a:bodyPr>
            <a:lstStyle/>
            <a:p>
              <a:endParaRPr/>
            </a:p>
          </p:txBody>
        </p:sp>
        <p:sp>
          <p:nvSpPr>
            <p:cNvPr id="22" name="object 22"/>
            <p:cNvSpPr/>
            <p:nvPr/>
          </p:nvSpPr>
          <p:spPr>
            <a:xfrm>
              <a:off x="5049950" y="1482594"/>
              <a:ext cx="0" cy="317652"/>
            </a:xfrm>
            <a:custGeom>
              <a:avLst/>
              <a:gdLst/>
              <a:ahLst/>
              <a:cxnLst/>
              <a:rect l="l" t="t" r="r" b="b"/>
              <a:pathLst>
                <a:path h="317652">
                  <a:moveTo>
                    <a:pt x="0" y="317652"/>
                  </a:moveTo>
                  <a:lnTo>
                    <a:pt x="0" y="0"/>
                  </a:lnTo>
                </a:path>
              </a:pathLst>
            </a:custGeom>
            <a:ln w="12700">
              <a:solidFill>
                <a:srgbClr val="00ADEF"/>
              </a:solidFill>
            </a:ln>
          </p:spPr>
          <p:txBody>
            <a:bodyPr wrap="square" lIns="0" tIns="0" rIns="0" bIns="0" rtlCol="0">
              <a:noAutofit/>
            </a:bodyPr>
            <a:lstStyle/>
            <a:p>
              <a:endParaRPr/>
            </a:p>
          </p:txBody>
        </p:sp>
        <p:sp>
          <p:nvSpPr>
            <p:cNvPr id="23" name="object 23"/>
            <p:cNvSpPr/>
            <p:nvPr/>
          </p:nvSpPr>
          <p:spPr>
            <a:xfrm>
              <a:off x="577049" y="1800244"/>
              <a:ext cx="0" cy="324002"/>
            </a:xfrm>
            <a:custGeom>
              <a:avLst/>
              <a:gdLst/>
              <a:ahLst/>
              <a:cxnLst/>
              <a:rect l="l" t="t" r="r" b="b"/>
              <a:pathLst>
                <a:path h="324002">
                  <a:moveTo>
                    <a:pt x="0" y="324002"/>
                  </a:moveTo>
                  <a:lnTo>
                    <a:pt x="0" y="0"/>
                  </a:lnTo>
                </a:path>
              </a:pathLst>
            </a:custGeom>
            <a:ln w="12700">
              <a:solidFill>
                <a:srgbClr val="00ADEF"/>
              </a:solidFill>
            </a:ln>
          </p:spPr>
          <p:txBody>
            <a:bodyPr wrap="square" lIns="0" tIns="0" rIns="0" bIns="0" rtlCol="0">
              <a:noAutofit/>
            </a:bodyPr>
            <a:lstStyle/>
            <a:p>
              <a:endParaRPr/>
            </a:p>
          </p:txBody>
        </p:sp>
        <p:sp>
          <p:nvSpPr>
            <p:cNvPr id="24" name="object 24"/>
            <p:cNvSpPr/>
            <p:nvPr/>
          </p:nvSpPr>
          <p:spPr>
            <a:xfrm>
              <a:off x="5049950" y="1800244"/>
              <a:ext cx="0" cy="324002"/>
            </a:xfrm>
            <a:custGeom>
              <a:avLst/>
              <a:gdLst/>
              <a:ahLst/>
              <a:cxnLst/>
              <a:rect l="l" t="t" r="r" b="b"/>
              <a:pathLst>
                <a:path h="324002">
                  <a:moveTo>
                    <a:pt x="0" y="324002"/>
                  </a:moveTo>
                  <a:lnTo>
                    <a:pt x="0" y="0"/>
                  </a:lnTo>
                </a:path>
              </a:pathLst>
            </a:custGeom>
            <a:ln w="12700">
              <a:solidFill>
                <a:srgbClr val="00ADEF"/>
              </a:solidFill>
            </a:ln>
          </p:spPr>
          <p:txBody>
            <a:bodyPr wrap="square" lIns="0" tIns="0" rIns="0" bIns="0" rtlCol="0">
              <a:noAutofit/>
            </a:bodyPr>
            <a:lstStyle/>
            <a:p>
              <a:endParaRPr/>
            </a:p>
          </p:txBody>
        </p:sp>
        <p:sp>
          <p:nvSpPr>
            <p:cNvPr id="25" name="object 25"/>
            <p:cNvSpPr/>
            <p:nvPr/>
          </p:nvSpPr>
          <p:spPr>
            <a:xfrm>
              <a:off x="577049" y="2124243"/>
              <a:ext cx="0" cy="324002"/>
            </a:xfrm>
            <a:custGeom>
              <a:avLst/>
              <a:gdLst/>
              <a:ahLst/>
              <a:cxnLst/>
              <a:rect l="l" t="t" r="r" b="b"/>
              <a:pathLst>
                <a:path h="324002">
                  <a:moveTo>
                    <a:pt x="0" y="324002"/>
                  </a:moveTo>
                  <a:lnTo>
                    <a:pt x="0" y="0"/>
                  </a:lnTo>
                </a:path>
              </a:pathLst>
            </a:custGeom>
            <a:ln w="12700">
              <a:solidFill>
                <a:srgbClr val="00ADEF"/>
              </a:solidFill>
            </a:ln>
          </p:spPr>
          <p:txBody>
            <a:bodyPr wrap="square" lIns="0" tIns="0" rIns="0" bIns="0" rtlCol="0">
              <a:noAutofit/>
            </a:bodyPr>
            <a:lstStyle/>
            <a:p>
              <a:endParaRPr/>
            </a:p>
          </p:txBody>
        </p:sp>
        <p:sp>
          <p:nvSpPr>
            <p:cNvPr id="26" name="object 26"/>
            <p:cNvSpPr/>
            <p:nvPr/>
          </p:nvSpPr>
          <p:spPr>
            <a:xfrm>
              <a:off x="5049950" y="2124243"/>
              <a:ext cx="0" cy="324002"/>
            </a:xfrm>
            <a:custGeom>
              <a:avLst/>
              <a:gdLst/>
              <a:ahLst/>
              <a:cxnLst/>
              <a:rect l="l" t="t" r="r" b="b"/>
              <a:pathLst>
                <a:path h="324002">
                  <a:moveTo>
                    <a:pt x="0" y="324002"/>
                  </a:moveTo>
                  <a:lnTo>
                    <a:pt x="0" y="0"/>
                  </a:lnTo>
                </a:path>
              </a:pathLst>
            </a:custGeom>
            <a:ln w="12700">
              <a:solidFill>
                <a:srgbClr val="00ADEF"/>
              </a:solidFill>
            </a:ln>
          </p:spPr>
          <p:txBody>
            <a:bodyPr wrap="square" lIns="0" tIns="0" rIns="0" bIns="0" rtlCol="0">
              <a:noAutofit/>
            </a:bodyPr>
            <a:lstStyle/>
            <a:p>
              <a:endParaRPr/>
            </a:p>
          </p:txBody>
        </p:sp>
        <p:sp>
          <p:nvSpPr>
            <p:cNvPr id="27" name="object 27"/>
            <p:cNvSpPr/>
            <p:nvPr/>
          </p:nvSpPr>
          <p:spPr>
            <a:xfrm>
              <a:off x="577049" y="2448243"/>
              <a:ext cx="0" cy="324002"/>
            </a:xfrm>
            <a:custGeom>
              <a:avLst/>
              <a:gdLst/>
              <a:ahLst/>
              <a:cxnLst/>
              <a:rect l="l" t="t" r="r" b="b"/>
              <a:pathLst>
                <a:path h="324002">
                  <a:moveTo>
                    <a:pt x="0" y="324002"/>
                  </a:moveTo>
                  <a:lnTo>
                    <a:pt x="0" y="0"/>
                  </a:lnTo>
                </a:path>
              </a:pathLst>
            </a:custGeom>
            <a:ln w="12700">
              <a:solidFill>
                <a:srgbClr val="00ADEF"/>
              </a:solidFill>
            </a:ln>
          </p:spPr>
          <p:txBody>
            <a:bodyPr wrap="square" lIns="0" tIns="0" rIns="0" bIns="0" rtlCol="0">
              <a:noAutofit/>
            </a:bodyPr>
            <a:lstStyle/>
            <a:p>
              <a:endParaRPr/>
            </a:p>
          </p:txBody>
        </p:sp>
        <p:sp>
          <p:nvSpPr>
            <p:cNvPr id="28" name="object 28"/>
            <p:cNvSpPr/>
            <p:nvPr/>
          </p:nvSpPr>
          <p:spPr>
            <a:xfrm>
              <a:off x="5049950" y="2448243"/>
              <a:ext cx="0" cy="324002"/>
            </a:xfrm>
            <a:custGeom>
              <a:avLst/>
              <a:gdLst/>
              <a:ahLst/>
              <a:cxnLst/>
              <a:rect l="l" t="t" r="r" b="b"/>
              <a:pathLst>
                <a:path h="324002">
                  <a:moveTo>
                    <a:pt x="0" y="324002"/>
                  </a:moveTo>
                  <a:lnTo>
                    <a:pt x="0" y="0"/>
                  </a:lnTo>
                </a:path>
              </a:pathLst>
            </a:custGeom>
            <a:ln w="12700">
              <a:solidFill>
                <a:srgbClr val="00ADEF"/>
              </a:solidFill>
            </a:ln>
          </p:spPr>
          <p:txBody>
            <a:bodyPr wrap="square" lIns="0" tIns="0" rIns="0" bIns="0" rtlCol="0">
              <a:noAutofit/>
            </a:bodyPr>
            <a:lstStyle/>
            <a:p>
              <a:endParaRPr/>
            </a:p>
          </p:txBody>
        </p:sp>
        <p:sp>
          <p:nvSpPr>
            <p:cNvPr id="29" name="object 29"/>
            <p:cNvSpPr/>
            <p:nvPr/>
          </p:nvSpPr>
          <p:spPr>
            <a:xfrm>
              <a:off x="577049" y="2772243"/>
              <a:ext cx="0" cy="317652"/>
            </a:xfrm>
            <a:custGeom>
              <a:avLst/>
              <a:gdLst/>
              <a:ahLst/>
              <a:cxnLst/>
              <a:rect l="l" t="t" r="r" b="b"/>
              <a:pathLst>
                <a:path h="317652">
                  <a:moveTo>
                    <a:pt x="0" y="317652"/>
                  </a:moveTo>
                  <a:lnTo>
                    <a:pt x="0" y="0"/>
                  </a:lnTo>
                </a:path>
              </a:pathLst>
            </a:custGeom>
            <a:ln w="12700">
              <a:solidFill>
                <a:srgbClr val="00ADEF"/>
              </a:solidFill>
            </a:ln>
          </p:spPr>
          <p:txBody>
            <a:bodyPr wrap="square" lIns="0" tIns="0" rIns="0" bIns="0" rtlCol="0">
              <a:noAutofit/>
            </a:bodyPr>
            <a:lstStyle/>
            <a:p>
              <a:endParaRPr/>
            </a:p>
          </p:txBody>
        </p:sp>
        <p:sp>
          <p:nvSpPr>
            <p:cNvPr id="30" name="object 30"/>
            <p:cNvSpPr/>
            <p:nvPr/>
          </p:nvSpPr>
          <p:spPr>
            <a:xfrm>
              <a:off x="5049950" y="2772243"/>
              <a:ext cx="0" cy="317652"/>
            </a:xfrm>
            <a:custGeom>
              <a:avLst/>
              <a:gdLst/>
              <a:ahLst/>
              <a:cxnLst/>
              <a:rect l="l" t="t" r="r" b="b"/>
              <a:pathLst>
                <a:path h="317652">
                  <a:moveTo>
                    <a:pt x="0" y="317652"/>
                  </a:moveTo>
                  <a:lnTo>
                    <a:pt x="0" y="0"/>
                  </a:lnTo>
                </a:path>
              </a:pathLst>
            </a:custGeom>
            <a:ln w="12700">
              <a:solidFill>
                <a:srgbClr val="00ADEF"/>
              </a:solidFill>
            </a:ln>
          </p:spPr>
          <p:txBody>
            <a:bodyPr wrap="square" lIns="0" tIns="0" rIns="0" bIns="0" rtlCol="0">
              <a:noAutofit/>
            </a:bodyPr>
            <a:lstStyle/>
            <a:p>
              <a:endParaRPr/>
            </a:p>
          </p:txBody>
        </p:sp>
        <p:sp>
          <p:nvSpPr>
            <p:cNvPr id="31" name="object 31"/>
            <p:cNvSpPr/>
            <p:nvPr/>
          </p:nvSpPr>
          <p:spPr>
            <a:xfrm>
              <a:off x="570699" y="3096246"/>
              <a:ext cx="2166353" cy="0"/>
            </a:xfrm>
            <a:custGeom>
              <a:avLst/>
              <a:gdLst/>
              <a:ahLst/>
              <a:cxnLst/>
              <a:rect l="l" t="t" r="r" b="b"/>
              <a:pathLst>
                <a:path w="2166353">
                  <a:moveTo>
                    <a:pt x="0" y="0"/>
                  </a:moveTo>
                  <a:lnTo>
                    <a:pt x="2166353" y="0"/>
                  </a:lnTo>
                </a:path>
              </a:pathLst>
            </a:custGeom>
            <a:ln w="12700">
              <a:solidFill>
                <a:srgbClr val="00ADEF"/>
              </a:solidFill>
            </a:ln>
          </p:spPr>
          <p:txBody>
            <a:bodyPr wrap="square" lIns="0" tIns="0" rIns="0" bIns="0" rtlCol="0">
              <a:noAutofit/>
            </a:bodyPr>
            <a:lstStyle/>
            <a:p>
              <a:endParaRPr/>
            </a:p>
          </p:txBody>
        </p:sp>
        <p:sp>
          <p:nvSpPr>
            <p:cNvPr id="32" name="object 32"/>
            <p:cNvSpPr/>
            <p:nvPr/>
          </p:nvSpPr>
          <p:spPr>
            <a:xfrm>
              <a:off x="2737049" y="3096246"/>
              <a:ext cx="2319248" cy="0"/>
            </a:xfrm>
            <a:custGeom>
              <a:avLst/>
              <a:gdLst/>
              <a:ahLst/>
              <a:cxnLst/>
              <a:rect l="l" t="t" r="r" b="b"/>
              <a:pathLst>
                <a:path w="2319248">
                  <a:moveTo>
                    <a:pt x="0" y="0"/>
                  </a:moveTo>
                  <a:lnTo>
                    <a:pt x="2319248" y="0"/>
                  </a:lnTo>
                </a:path>
              </a:pathLst>
            </a:custGeom>
            <a:ln w="12700">
              <a:solidFill>
                <a:srgbClr val="00ADEF"/>
              </a:solidFill>
            </a:ln>
          </p:spPr>
          <p:txBody>
            <a:bodyPr wrap="square" lIns="0" tIns="0" rIns="0" bIns="0" rtlCol="0">
              <a:noAutofit/>
            </a:bodyPr>
            <a:lstStyle/>
            <a:p>
              <a:endParaRPr/>
            </a:p>
          </p:txBody>
        </p:sp>
        <p:sp>
          <p:nvSpPr>
            <p:cNvPr id="33" name="object 33"/>
            <p:cNvSpPr/>
            <p:nvPr/>
          </p:nvSpPr>
          <p:spPr>
            <a:xfrm>
              <a:off x="583399" y="1800246"/>
              <a:ext cx="2153653" cy="0"/>
            </a:xfrm>
            <a:custGeom>
              <a:avLst/>
              <a:gdLst/>
              <a:ahLst/>
              <a:cxnLst/>
              <a:rect l="l" t="t" r="r" b="b"/>
              <a:pathLst>
                <a:path w="2153653">
                  <a:moveTo>
                    <a:pt x="0" y="0"/>
                  </a:moveTo>
                  <a:lnTo>
                    <a:pt x="2153653" y="0"/>
                  </a:lnTo>
                </a:path>
              </a:pathLst>
            </a:custGeom>
            <a:ln w="6350">
              <a:solidFill>
                <a:srgbClr val="00ADEF"/>
              </a:solidFill>
            </a:ln>
          </p:spPr>
          <p:txBody>
            <a:bodyPr wrap="square" lIns="0" tIns="0" rIns="0" bIns="0" rtlCol="0">
              <a:noAutofit/>
            </a:bodyPr>
            <a:lstStyle/>
            <a:p>
              <a:endParaRPr/>
            </a:p>
          </p:txBody>
        </p:sp>
        <p:sp>
          <p:nvSpPr>
            <p:cNvPr id="34" name="object 34"/>
            <p:cNvSpPr/>
            <p:nvPr/>
          </p:nvSpPr>
          <p:spPr>
            <a:xfrm>
              <a:off x="2737049" y="1800246"/>
              <a:ext cx="2306548" cy="0"/>
            </a:xfrm>
            <a:custGeom>
              <a:avLst/>
              <a:gdLst/>
              <a:ahLst/>
              <a:cxnLst/>
              <a:rect l="l" t="t" r="r" b="b"/>
              <a:pathLst>
                <a:path w="2306548">
                  <a:moveTo>
                    <a:pt x="0" y="0"/>
                  </a:moveTo>
                  <a:lnTo>
                    <a:pt x="2306548" y="0"/>
                  </a:lnTo>
                </a:path>
              </a:pathLst>
            </a:custGeom>
            <a:ln w="6350">
              <a:solidFill>
                <a:srgbClr val="00ADEF"/>
              </a:solidFill>
            </a:ln>
          </p:spPr>
          <p:txBody>
            <a:bodyPr wrap="square" lIns="0" tIns="0" rIns="0" bIns="0" rtlCol="0">
              <a:noAutofit/>
            </a:bodyPr>
            <a:lstStyle/>
            <a:p>
              <a:endParaRPr/>
            </a:p>
          </p:txBody>
        </p:sp>
        <p:sp>
          <p:nvSpPr>
            <p:cNvPr id="35" name="object 35"/>
            <p:cNvSpPr/>
            <p:nvPr/>
          </p:nvSpPr>
          <p:spPr>
            <a:xfrm>
              <a:off x="2737049" y="1803419"/>
              <a:ext cx="0" cy="317652"/>
            </a:xfrm>
            <a:custGeom>
              <a:avLst/>
              <a:gdLst/>
              <a:ahLst/>
              <a:cxnLst/>
              <a:rect l="l" t="t" r="r" b="b"/>
              <a:pathLst>
                <a:path h="317652">
                  <a:moveTo>
                    <a:pt x="0" y="317652"/>
                  </a:moveTo>
                  <a:lnTo>
                    <a:pt x="0" y="0"/>
                  </a:lnTo>
                </a:path>
              </a:pathLst>
            </a:custGeom>
            <a:ln w="6350">
              <a:solidFill>
                <a:srgbClr val="00ADEF"/>
              </a:solidFill>
            </a:ln>
          </p:spPr>
          <p:txBody>
            <a:bodyPr wrap="square" lIns="0" tIns="0" rIns="0" bIns="0" rtlCol="0">
              <a:noAutofit/>
            </a:bodyPr>
            <a:lstStyle/>
            <a:p>
              <a:endParaRPr/>
            </a:p>
          </p:txBody>
        </p:sp>
        <p:sp>
          <p:nvSpPr>
            <p:cNvPr id="36" name="object 36"/>
            <p:cNvSpPr/>
            <p:nvPr/>
          </p:nvSpPr>
          <p:spPr>
            <a:xfrm>
              <a:off x="583399" y="2124246"/>
              <a:ext cx="2153653" cy="0"/>
            </a:xfrm>
            <a:custGeom>
              <a:avLst/>
              <a:gdLst/>
              <a:ahLst/>
              <a:cxnLst/>
              <a:rect l="l" t="t" r="r" b="b"/>
              <a:pathLst>
                <a:path w="2153653">
                  <a:moveTo>
                    <a:pt x="0" y="0"/>
                  </a:moveTo>
                  <a:lnTo>
                    <a:pt x="2153653" y="0"/>
                  </a:lnTo>
                </a:path>
              </a:pathLst>
            </a:custGeom>
            <a:ln w="6350">
              <a:solidFill>
                <a:srgbClr val="00ADEF"/>
              </a:solidFill>
            </a:ln>
          </p:spPr>
          <p:txBody>
            <a:bodyPr wrap="square" lIns="0" tIns="0" rIns="0" bIns="0" rtlCol="0">
              <a:noAutofit/>
            </a:bodyPr>
            <a:lstStyle/>
            <a:p>
              <a:endParaRPr/>
            </a:p>
          </p:txBody>
        </p:sp>
        <p:sp>
          <p:nvSpPr>
            <p:cNvPr id="37" name="object 37"/>
            <p:cNvSpPr/>
            <p:nvPr/>
          </p:nvSpPr>
          <p:spPr>
            <a:xfrm>
              <a:off x="2737049" y="2124246"/>
              <a:ext cx="2306548" cy="0"/>
            </a:xfrm>
            <a:custGeom>
              <a:avLst/>
              <a:gdLst/>
              <a:ahLst/>
              <a:cxnLst/>
              <a:rect l="l" t="t" r="r" b="b"/>
              <a:pathLst>
                <a:path w="2306548">
                  <a:moveTo>
                    <a:pt x="0" y="0"/>
                  </a:moveTo>
                  <a:lnTo>
                    <a:pt x="2306548" y="0"/>
                  </a:lnTo>
                </a:path>
              </a:pathLst>
            </a:custGeom>
            <a:ln w="6350">
              <a:solidFill>
                <a:srgbClr val="00ADEF"/>
              </a:solidFill>
            </a:ln>
          </p:spPr>
          <p:txBody>
            <a:bodyPr wrap="square" lIns="0" tIns="0" rIns="0" bIns="0" rtlCol="0">
              <a:noAutofit/>
            </a:bodyPr>
            <a:lstStyle/>
            <a:p>
              <a:endParaRPr/>
            </a:p>
          </p:txBody>
        </p:sp>
        <p:sp>
          <p:nvSpPr>
            <p:cNvPr id="38" name="object 38"/>
            <p:cNvSpPr/>
            <p:nvPr/>
          </p:nvSpPr>
          <p:spPr>
            <a:xfrm>
              <a:off x="2737049" y="2127418"/>
              <a:ext cx="0" cy="317652"/>
            </a:xfrm>
            <a:custGeom>
              <a:avLst/>
              <a:gdLst/>
              <a:ahLst/>
              <a:cxnLst/>
              <a:rect l="l" t="t" r="r" b="b"/>
              <a:pathLst>
                <a:path h="317652">
                  <a:moveTo>
                    <a:pt x="0" y="317652"/>
                  </a:moveTo>
                  <a:lnTo>
                    <a:pt x="0" y="0"/>
                  </a:lnTo>
                </a:path>
              </a:pathLst>
            </a:custGeom>
            <a:ln w="6350">
              <a:solidFill>
                <a:srgbClr val="00ADEF"/>
              </a:solidFill>
            </a:ln>
          </p:spPr>
          <p:txBody>
            <a:bodyPr wrap="square" lIns="0" tIns="0" rIns="0" bIns="0" rtlCol="0">
              <a:noAutofit/>
            </a:bodyPr>
            <a:lstStyle/>
            <a:p>
              <a:endParaRPr/>
            </a:p>
          </p:txBody>
        </p:sp>
        <p:sp>
          <p:nvSpPr>
            <p:cNvPr id="39" name="object 39"/>
            <p:cNvSpPr/>
            <p:nvPr/>
          </p:nvSpPr>
          <p:spPr>
            <a:xfrm>
              <a:off x="583399" y="2448246"/>
              <a:ext cx="2153653" cy="0"/>
            </a:xfrm>
            <a:custGeom>
              <a:avLst/>
              <a:gdLst/>
              <a:ahLst/>
              <a:cxnLst/>
              <a:rect l="l" t="t" r="r" b="b"/>
              <a:pathLst>
                <a:path w="2153653">
                  <a:moveTo>
                    <a:pt x="0" y="0"/>
                  </a:moveTo>
                  <a:lnTo>
                    <a:pt x="2153653" y="0"/>
                  </a:lnTo>
                </a:path>
              </a:pathLst>
            </a:custGeom>
            <a:ln w="6350">
              <a:solidFill>
                <a:srgbClr val="00ADEF"/>
              </a:solidFill>
            </a:ln>
          </p:spPr>
          <p:txBody>
            <a:bodyPr wrap="square" lIns="0" tIns="0" rIns="0" bIns="0" rtlCol="0">
              <a:noAutofit/>
            </a:bodyPr>
            <a:lstStyle/>
            <a:p>
              <a:endParaRPr/>
            </a:p>
          </p:txBody>
        </p:sp>
        <p:sp>
          <p:nvSpPr>
            <p:cNvPr id="40" name="object 40"/>
            <p:cNvSpPr/>
            <p:nvPr/>
          </p:nvSpPr>
          <p:spPr>
            <a:xfrm>
              <a:off x="2737049" y="2448246"/>
              <a:ext cx="2306548" cy="0"/>
            </a:xfrm>
            <a:custGeom>
              <a:avLst/>
              <a:gdLst/>
              <a:ahLst/>
              <a:cxnLst/>
              <a:rect l="l" t="t" r="r" b="b"/>
              <a:pathLst>
                <a:path w="2306548">
                  <a:moveTo>
                    <a:pt x="0" y="0"/>
                  </a:moveTo>
                  <a:lnTo>
                    <a:pt x="2306548" y="0"/>
                  </a:lnTo>
                </a:path>
              </a:pathLst>
            </a:custGeom>
            <a:ln w="6350">
              <a:solidFill>
                <a:srgbClr val="00ADEF"/>
              </a:solidFill>
            </a:ln>
          </p:spPr>
          <p:txBody>
            <a:bodyPr wrap="square" lIns="0" tIns="0" rIns="0" bIns="0" rtlCol="0">
              <a:noAutofit/>
            </a:bodyPr>
            <a:lstStyle/>
            <a:p>
              <a:endParaRPr/>
            </a:p>
          </p:txBody>
        </p:sp>
        <p:sp>
          <p:nvSpPr>
            <p:cNvPr id="41" name="object 41"/>
            <p:cNvSpPr/>
            <p:nvPr/>
          </p:nvSpPr>
          <p:spPr>
            <a:xfrm>
              <a:off x="2737049" y="2451418"/>
              <a:ext cx="0" cy="317652"/>
            </a:xfrm>
            <a:custGeom>
              <a:avLst/>
              <a:gdLst/>
              <a:ahLst/>
              <a:cxnLst/>
              <a:rect l="l" t="t" r="r" b="b"/>
              <a:pathLst>
                <a:path h="317652">
                  <a:moveTo>
                    <a:pt x="0" y="317652"/>
                  </a:moveTo>
                  <a:lnTo>
                    <a:pt x="0" y="0"/>
                  </a:lnTo>
                </a:path>
              </a:pathLst>
            </a:custGeom>
            <a:ln w="6350">
              <a:solidFill>
                <a:srgbClr val="00ADEF"/>
              </a:solidFill>
            </a:ln>
          </p:spPr>
          <p:txBody>
            <a:bodyPr wrap="square" lIns="0" tIns="0" rIns="0" bIns="0" rtlCol="0">
              <a:noAutofit/>
            </a:bodyPr>
            <a:lstStyle/>
            <a:p>
              <a:endParaRPr/>
            </a:p>
          </p:txBody>
        </p:sp>
        <p:sp>
          <p:nvSpPr>
            <p:cNvPr id="42" name="object 42"/>
            <p:cNvSpPr/>
            <p:nvPr/>
          </p:nvSpPr>
          <p:spPr>
            <a:xfrm>
              <a:off x="583399" y="2772246"/>
              <a:ext cx="2153653" cy="0"/>
            </a:xfrm>
            <a:custGeom>
              <a:avLst/>
              <a:gdLst/>
              <a:ahLst/>
              <a:cxnLst/>
              <a:rect l="l" t="t" r="r" b="b"/>
              <a:pathLst>
                <a:path w="2153653">
                  <a:moveTo>
                    <a:pt x="0" y="0"/>
                  </a:moveTo>
                  <a:lnTo>
                    <a:pt x="2153653" y="0"/>
                  </a:lnTo>
                </a:path>
              </a:pathLst>
            </a:custGeom>
            <a:ln w="6350">
              <a:solidFill>
                <a:srgbClr val="00ADEF"/>
              </a:solidFill>
            </a:ln>
          </p:spPr>
          <p:txBody>
            <a:bodyPr wrap="square" lIns="0" tIns="0" rIns="0" bIns="0" rtlCol="0">
              <a:noAutofit/>
            </a:bodyPr>
            <a:lstStyle/>
            <a:p>
              <a:endParaRPr/>
            </a:p>
          </p:txBody>
        </p:sp>
        <p:sp>
          <p:nvSpPr>
            <p:cNvPr id="43" name="object 43"/>
            <p:cNvSpPr/>
            <p:nvPr/>
          </p:nvSpPr>
          <p:spPr>
            <a:xfrm>
              <a:off x="2737049" y="2772246"/>
              <a:ext cx="2306548" cy="0"/>
            </a:xfrm>
            <a:custGeom>
              <a:avLst/>
              <a:gdLst/>
              <a:ahLst/>
              <a:cxnLst/>
              <a:rect l="l" t="t" r="r" b="b"/>
              <a:pathLst>
                <a:path w="2306548">
                  <a:moveTo>
                    <a:pt x="0" y="0"/>
                  </a:moveTo>
                  <a:lnTo>
                    <a:pt x="2306548" y="0"/>
                  </a:lnTo>
                </a:path>
              </a:pathLst>
            </a:custGeom>
            <a:ln w="6350">
              <a:solidFill>
                <a:srgbClr val="00ADEF"/>
              </a:solidFill>
            </a:ln>
          </p:spPr>
          <p:txBody>
            <a:bodyPr wrap="square" lIns="0" tIns="0" rIns="0" bIns="0" rtlCol="0">
              <a:noAutofit/>
            </a:bodyPr>
            <a:lstStyle/>
            <a:p>
              <a:endParaRPr/>
            </a:p>
          </p:txBody>
        </p:sp>
        <p:sp>
          <p:nvSpPr>
            <p:cNvPr id="44" name="object 44"/>
            <p:cNvSpPr/>
            <p:nvPr/>
          </p:nvSpPr>
          <p:spPr>
            <a:xfrm>
              <a:off x="2737049" y="2775418"/>
              <a:ext cx="0" cy="314477"/>
            </a:xfrm>
            <a:custGeom>
              <a:avLst/>
              <a:gdLst/>
              <a:ahLst/>
              <a:cxnLst/>
              <a:rect l="l" t="t" r="r" b="b"/>
              <a:pathLst>
                <a:path h="314477">
                  <a:moveTo>
                    <a:pt x="0" y="314477"/>
                  </a:moveTo>
                  <a:lnTo>
                    <a:pt x="0" y="0"/>
                  </a:lnTo>
                </a:path>
              </a:pathLst>
            </a:custGeom>
            <a:ln w="6350">
              <a:solidFill>
                <a:srgbClr val="00ADEF"/>
              </a:solidFill>
            </a:ln>
          </p:spPr>
          <p:txBody>
            <a:bodyPr wrap="square" lIns="0" tIns="0" rIns="0" bIns="0" rtlCol="0">
              <a:noAutofit/>
            </a:bodyPr>
            <a:lstStyle/>
            <a:p>
              <a:endParaRPr/>
            </a:p>
          </p:txBody>
        </p:sp>
        <p:sp>
          <p:nvSpPr>
            <p:cNvPr id="17" name="object 17"/>
            <p:cNvSpPr txBox="1"/>
            <p:nvPr/>
          </p:nvSpPr>
          <p:spPr>
            <a:xfrm>
              <a:off x="633079" y="10498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6" name="object 16"/>
            <p:cNvSpPr txBox="1"/>
            <p:nvPr/>
          </p:nvSpPr>
          <p:spPr>
            <a:xfrm>
              <a:off x="906999" y="877862"/>
              <a:ext cx="4068876" cy="275297"/>
            </a:xfrm>
            <a:prstGeom prst="rect">
              <a:avLst/>
            </a:prstGeom>
          </p:spPr>
          <p:txBody>
            <a:bodyPr wrap="square" lIns="0" tIns="6635" rIns="0" bIns="0" rtlCol="0">
              <a:noAutofit/>
            </a:bodyPr>
            <a:lstStyle/>
            <a:p>
              <a:pPr marL="12700" algn="just"/>
              <a:r>
                <a:rPr lang="es-ES" sz="900" dirty="0">
                  <a:latin typeface="Malgun Gothic"/>
                  <a:cs typeface="Malgun Gothic"/>
                </a:rPr>
                <a:t>Los acontecimientos de la época del Antiguo Testamento nos revelan la voluntad de Dios hoy en día, y también son la sombra de la época del Nuevo Testamento. Rellena los siguientes espacios en blanco (Jn 14:26,     2Co 11:2, Ef 1:3~6, 1Ts 5:23).</a:t>
              </a:r>
            </a:p>
          </p:txBody>
        </p:sp>
        <p:sp>
          <p:nvSpPr>
            <p:cNvPr id="15" name="object 15"/>
            <p:cNvSpPr txBox="1"/>
            <p:nvPr/>
          </p:nvSpPr>
          <p:spPr>
            <a:xfrm>
              <a:off x="633079" y="34628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14" name="object 14"/>
            <p:cNvSpPr txBox="1"/>
            <p:nvPr/>
          </p:nvSpPr>
          <p:spPr>
            <a:xfrm>
              <a:off x="906999" y="3418840"/>
              <a:ext cx="4112447" cy="276860"/>
            </a:xfrm>
            <a:prstGeom prst="rect">
              <a:avLst/>
            </a:prstGeom>
          </p:spPr>
          <p:txBody>
            <a:bodyPr wrap="square" lIns="0" tIns="6635" rIns="0" bIns="0" rtlCol="0">
              <a:noAutofit/>
            </a:bodyPr>
            <a:lstStyle/>
            <a:p>
              <a:pPr marL="12700" algn="just"/>
              <a:r>
                <a:rPr lang="es-ES" sz="900" dirty="0">
                  <a:latin typeface="Malgun Gothic"/>
                  <a:cs typeface="Malgun Gothic"/>
                </a:rPr>
                <a:t>Busca y escribe tres ejemplos de la disciplina de Dios en la Biblia por tener comunión con una mujer gentil (Nm 25:1~9, Jue 16:4~31, 1R 11:1~13).</a:t>
              </a:r>
            </a:p>
          </p:txBody>
        </p:sp>
        <p:sp>
          <p:nvSpPr>
            <p:cNvPr id="13" name="object 13"/>
            <p:cNvSpPr txBox="1"/>
            <p:nvPr/>
          </p:nvSpPr>
          <p:spPr>
            <a:xfrm>
              <a:off x="633079" y="5189478"/>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12" name="object 12"/>
            <p:cNvSpPr txBox="1"/>
            <p:nvPr/>
          </p:nvSpPr>
          <p:spPr>
            <a:xfrm>
              <a:off x="906999" y="5143500"/>
              <a:ext cx="4054243" cy="551180"/>
            </a:xfrm>
            <a:prstGeom prst="rect">
              <a:avLst/>
            </a:prstGeom>
          </p:spPr>
          <p:txBody>
            <a:bodyPr wrap="square" lIns="0" tIns="6635" rIns="0" bIns="0" rtlCol="0">
              <a:noAutofit/>
            </a:bodyPr>
            <a:lstStyle/>
            <a:p>
              <a:pPr marL="12700" marR="1299" algn="just"/>
              <a:r>
                <a:rPr lang="es-ES" sz="900" dirty="0">
                  <a:latin typeface="Malgun Gothic"/>
                  <a:cs typeface="Malgun Gothic"/>
                </a:rPr>
                <a:t>La relación con el sexo opuesto con una persona que no ha recibido la salvación no es digna de la Palabra de Dios. Para los estudiantes salvos, es deseable tener comunión tanto con el maestro como con los hermanos y hermanas(2Co 6:14~16, 1Ts 5:23, Ap 19:7). ¿Qué hay que hacer para vivir una vida distinta en la adolescencia cuando puedes tener curiosidad e interés por el sexo opuesto?</a:t>
              </a:r>
            </a:p>
          </p:txBody>
        </p:sp>
        <p:sp>
          <p:nvSpPr>
            <p:cNvPr id="11" name="object 11"/>
            <p:cNvSpPr txBox="1"/>
            <p:nvPr/>
          </p:nvSpPr>
          <p:spPr>
            <a:xfrm>
              <a:off x="5029150"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81</a:t>
              </a:r>
              <a:endParaRPr sz="1000">
                <a:latin typeface="Times New Roman"/>
                <a:cs typeface="Times New Roman"/>
              </a:endParaRPr>
            </a:p>
          </p:txBody>
        </p:sp>
        <p:sp>
          <p:nvSpPr>
            <p:cNvPr id="10" name="object 10"/>
            <p:cNvSpPr txBox="1"/>
            <p:nvPr/>
          </p:nvSpPr>
          <p:spPr>
            <a:xfrm>
              <a:off x="577049" y="1476248"/>
              <a:ext cx="4472900" cy="324002"/>
            </a:xfrm>
            <a:prstGeom prst="rect">
              <a:avLst/>
            </a:prstGeom>
          </p:spPr>
          <p:txBody>
            <a:bodyPr wrap="square" lIns="0" tIns="30480" rIns="0" bIns="0" rtlCol="0">
              <a:noAutofit/>
            </a:bodyPr>
            <a:lstStyle/>
            <a:p>
              <a:pPr marL="849687">
                <a:lnSpc>
                  <a:spcPct val="143312"/>
                </a:lnSpc>
              </a:pPr>
              <a:endParaRPr sz="900" dirty="0">
                <a:latin typeface="Malgun Gothic"/>
                <a:cs typeface="Malgun Gothic"/>
              </a:endParaRPr>
            </a:p>
          </p:txBody>
        </p:sp>
        <p:sp>
          <p:nvSpPr>
            <p:cNvPr id="6" name="object 6"/>
            <p:cNvSpPr txBox="1"/>
            <p:nvPr/>
          </p:nvSpPr>
          <p:spPr>
            <a:xfrm>
              <a:off x="2737049" y="2124246"/>
              <a:ext cx="2312901" cy="323999"/>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2737049" y="2448246"/>
              <a:ext cx="2312901" cy="323999"/>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2737049" y="2772246"/>
              <a:ext cx="2312901" cy="323999"/>
            </a:xfrm>
            <a:prstGeom prst="rect">
              <a:avLst/>
            </a:prstGeom>
          </p:spPr>
          <p:txBody>
            <a:bodyPr wrap="square" lIns="0" tIns="0" rIns="0" bIns="0" rtlCol="0">
              <a:noAutofit/>
            </a:bodyPr>
            <a:lstStyle/>
            <a:p>
              <a:pPr marL="25400">
                <a:lnSpc>
                  <a:spcPts val="1000"/>
                </a:lnSpc>
              </a:pPr>
              <a:endParaRPr sz="1000"/>
            </a:p>
          </p:txBody>
        </p:sp>
        <p:sp>
          <p:nvSpPr>
            <p:cNvPr id="51" name="TextBox 50">
              <a:extLst>
                <a:ext uri="{FF2B5EF4-FFF2-40B4-BE49-F238E27FC236}">
                  <a16:creationId xmlns:a16="http://schemas.microsoft.com/office/drawing/2014/main" id="{0A6D0C56-79CF-49BF-A4E2-A5461BEB8A38}"/>
                </a:ext>
              </a:extLst>
            </p:cNvPr>
            <p:cNvSpPr txBox="1"/>
            <p:nvPr/>
          </p:nvSpPr>
          <p:spPr>
            <a:xfrm>
              <a:off x="577049" y="1525111"/>
              <a:ext cx="2166351" cy="230832"/>
            </a:xfrm>
            <a:prstGeom prst="rect">
              <a:avLst/>
            </a:prstGeom>
            <a:noFill/>
          </p:spPr>
          <p:txBody>
            <a:bodyPr wrap="square" rtlCol="0">
              <a:spAutoFit/>
            </a:bodyPr>
            <a:lstStyle/>
            <a:p>
              <a:pPr algn="ctr"/>
              <a:r>
                <a:rPr lang="es-ES" sz="900" dirty="0">
                  <a:solidFill>
                    <a:schemeClr val="bg1"/>
                  </a:solidFill>
                  <a:latin typeface="Malgun Gothic" panose="020B0503020000020004" pitchFamily="34" charset="-127"/>
                  <a:ea typeface="Malgun Gothic" panose="020B0503020000020004" pitchFamily="34" charset="-127"/>
                </a:rPr>
                <a:t>Antiguo Testamento</a:t>
              </a:r>
            </a:p>
          </p:txBody>
        </p:sp>
        <p:sp>
          <p:nvSpPr>
            <p:cNvPr id="52" name="TextBox 51">
              <a:extLst>
                <a:ext uri="{FF2B5EF4-FFF2-40B4-BE49-F238E27FC236}">
                  <a16:creationId xmlns:a16="http://schemas.microsoft.com/office/drawing/2014/main" id="{CB806055-B7C5-4CD9-8FDF-674EEBD9D401}"/>
                </a:ext>
              </a:extLst>
            </p:cNvPr>
            <p:cNvSpPr txBox="1"/>
            <p:nvPr/>
          </p:nvSpPr>
          <p:spPr>
            <a:xfrm>
              <a:off x="2743401" y="1525111"/>
              <a:ext cx="2300196" cy="230832"/>
            </a:xfrm>
            <a:prstGeom prst="rect">
              <a:avLst/>
            </a:prstGeom>
            <a:noFill/>
          </p:spPr>
          <p:txBody>
            <a:bodyPr wrap="square" rtlCol="0">
              <a:spAutoFit/>
            </a:bodyPr>
            <a:lstStyle/>
            <a:p>
              <a:pPr algn="ctr"/>
              <a:r>
                <a:rPr lang="es-ES" sz="900" dirty="0">
                  <a:solidFill>
                    <a:schemeClr val="bg1"/>
                  </a:solidFill>
                  <a:latin typeface="Malgun Gothic" panose="020B0503020000020004" pitchFamily="34" charset="-127"/>
                  <a:ea typeface="Malgun Gothic" panose="020B0503020000020004" pitchFamily="34" charset="-127"/>
                </a:rPr>
                <a:t>Nuevo Testamento</a:t>
              </a:r>
            </a:p>
          </p:txBody>
        </p:sp>
        <p:sp>
          <p:nvSpPr>
            <p:cNvPr id="53" name="TextBox 52">
              <a:extLst>
                <a:ext uri="{FF2B5EF4-FFF2-40B4-BE49-F238E27FC236}">
                  <a16:creationId xmlns:a16="http://schemas.microsoft.com/office/drawing/2014/main" id="{590F9FF0-E74E-472E-8C78-4A428EC3CBD2}"/>
                </a:ext>
              </a:extLst>
            </p:cNvPr>
            <p:cNvSpPr txBox="1"/>
            <p:nvPr/>
          </p:nvSpPr>
          <p:spPr>
            <a:xfrm>
              <a:off x="570699" y="1850004"/>
              <a:ext cx="2166350" cy="230832"/>
            </a:xfrm>
            <a:prstGeom prst="rect">
              <a:avLst/>
            </a:prstGeom>
            <a:noFill/>
          </p:spPr>
          <p:txBody>
            <a:bodyPr wrap="square" rtlCol="0">
              <a:spAutoFit/>
            </a:bodyPr>
            <a:lstStyle/>
            <a:p>
              <a:pPr algn="ctr"/>
              <a:r>
                <a:rPr lang="es-ES" sz="900" dirty="0">
                  <a:latin typeface="Malgun Gothic" panose="020B0503020000020004" pitchFamily="34" charset="-127"/>
                  <a:ea typeface="Malgun Gothic" panose="020B0503020000020004" pitchFamily="34" charset="-127"/>
                </a:rPr>
                <a:t>Abraham</a:t>
              </a:r>
            </a:p>
          </p:txBody>
        </p:sp>
        <p:sp>
          <p:nvSpPr>
            <p:cNvPr id="54" name="TextBox 53">
              <a:extLst>
                <a:ext uri="{FF2B5EF4-FFF2-40B4-BE49-F238E27FC236}">
                  <a16:creationId xmlns:a16="http://schemas.microsoft.com/office/drawing/2014/main" id="{665A3CE5-193A-4B33-A67D-E2B7A0ABDECF}"/>
                </a:ext>
              </a:extLst>
            </p:cNvPr>
            <p:cNvSpPr txBox="1"/>
            <p:nvPr/>
          </p:nvSpPr>
          <p:spPr>
            <a:xfrm>
              <a:off x="570500" y="2169468"/>
              <a:ext cx="2166350" cy="230832"/>
            </a:xfrm>
            <a:prstGeom prst="rect">
              <a:avLst/>
            </a:prstGeom>
            <a:noFill/>
          </p:spPr>
          <p:txBody>
            <a:bodyPr wrap="square" rtlCol="0">
              <a:spAutoFit/>
            </a:bodyPr>
            <a:lstStyle/>
            <a:p>
              <a:pPr algn="ctr"/>
              <a:r>
                <a:rPr lang="es-ES" sz="900" dirty="0">
                  <a:latin typeface="Malgun Gothic" panose="020B0503020000020004" pitchFamily="34" charset="-127"/>
                  <a:ea typeface="Malgun Gothic" panose="020B0503020000020004" pitchFamily="34" charset="-127"/>
                </a:rPr>
                <a:t>Siervo</a:t>
              </a:r>
            </a:p>
          </p:txBody>
        </p:sp>
        <p:sp>
          <p:nvSpPr>
            <p:cNvPr id="55" name="TextBox 54">
              <a:extLst>
                <a:ext uri="{FF2B5EF4-FFF2-40B4-BE49-F238E27FC236}">
                  <a16:creationId xmlns:a16="http://schemas.microsoft.com/office/drawing/2014/main" id="{D1C9E40E-655A-4BC2-876D-A58F911462EF}"/>
                </a:ext>
              </a:extLst>
            </p:cNvPr>
            <p:cNvSpPr txBox="1"/>
            <p:nvPr/>
          </p:nvSpPr>
          <p:spPr>
            <a:xfrm>
              <a:off x="570500" y="2502752"/>
              <a:ext cx="2166350" cy="230832"/>
            </a:xfrm>
            <a:prstGeom prst="rect">
              <a:avLst/>
            </a:prstGeom>
            <a:noFill/>
          </p:spPr>
          <p:txBody>
            <a:bodyPr wrap="square" rtlCol="0">
              <a:spAutoFit/>
            </a:bodyPr>
            <a:lstStyle/>
            <a:p>
              <a:pPr algn="ctr"/>
              <a:r>
                <a:rPr lang="es-ES" sz="900" dirty="0">
                  <a:latin typeface="Malgun Gothic" panose="020B0503020000020004" pitchFamily="34" charset="-127"/>
                  <a:ea typeface="Malgun Gothic" panose="020B0503020000020004" pitchFamily="34" charset="-127"/>
                </a:rPr>
                <a:t>Isaac</a:t>
              </a:r>
            </a:p>
          </p:txBody>
        </p:sp>
        <p:sp>
          <p:nvSpPr>
            <p:cNvPr id="56" name="TextBox 55">
              <a:extLst>
                <a:ext uri="{FF2B5EF4-FFF2-40B4-BE49-F238E27FC236}">
                  <a16:creationId xmlns:a16="http://schemas.microsoft.com/office/drawing/2014/main" id="{F323F30C-C879-4A85-9A57-5E1FA5AED2E3}"/>
                </a:ext>
              </a:extLst>
            </p:cNvPr>
            <p:cNvSpPr txBox="1"/>
            <p:nvPr/>
          </p:nvSpPr>
          <p:spPr>
            <a:xfrm>
              <a:off x="570500" y="2823575"/>
              <a:ext cx="2160202" cy="230832"/>
            </a:xfrm>
            <a:prstGeom prst="rect">
              <a:avLst/>
            </a:prstGeom>
            <a:noFill/>
          </p:spPr>
          <p:txBody>
            <a:bodyPr wrap="square" rtlCol="0">
              <a:spAutoFit/>
            </a:bodyPr>
            <a:lstStyle/>
            <a:p>
              <a:pPr algn="ctr"/>
              <a:r>
                <a:rPr lang="es-ES" sz="900" dirty="0">
                  <a:latin typeface="Malgun Gothic" panose="020B0503020000020004" pitchFamily="34" charset="-127"/>
                  <a:ea typeface="Malgun Gothic" panose="020B0503020000020004" pitchFamily="34" charset="-127"/>
                </a:rPr>
                <a:t>Rebeca</a:t>
              </a:r>
            </a:p>
          </p:txBody>
        </p:sp>
        <p:sp>
          <p:nvSpPr>
            <p:cNvPr id="57" name="TextBox 56">
              <a:extLst>
                <a:ext uri="{FF2B5EF4-FFF2-40B4-BE49-F238E27FC236}">
                  <a16:creationId xmlns:a16="http://schemas.microsoft.com/office/drawing/2014/main" id="{17F0E648-02A8-4DFA-9551-C0014E728A40}"/>
                </a:ext>
              </a:extLst>
            </p:cNvPr>
            <p:cNvSpPr txBox="1"/>
            <p:nvPr/>
          </p:nvSpPr>
          <p:spPr>
            <a:xfrm>
              <a:off x="2780299" y="1850003"/>
              <a:ext cx="2239145" cy="230832"/>
            </a:xfrm>
            <a:prstGeom prst="rect">
              <a:avLst/>
            </a:prstGeom>
            <a:noFill/>
          </p:spPr>
          <p:txBody>
            <a:bodyPr wrap="square" rtlCol="0">
              <a:spAutoFit/>
            </a:bodyPr>
            <a:lstStyle/>
            <a:p>
              <a:pPr algn="ctr"/>
              <a:r>
                <a:rPr lang="es-ES" sz="900" dirty="0">
                  <a:latin typeface="Malgun Gothic" panose="020B0503020000020004" pitchFamily="34" charset="-127"/>
                  <a:ea typeface="Malgun Gothic" panose="020B0503020000020004" pitchFamily="34" charset="-127"/>
                </a:rPr>
                <a:t>Dios</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Gn 24:4</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Jn 14:26</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2Co 6:14</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82</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2Co 6:15</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2Co 11:2</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1Ts 5:23</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Ap 19:7</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83</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그룹 8">
            <a:extLst>
              <a:ext uri="{FF2B5EF4-FFF2-40B4-BE49-F238E27FC236}">
                <a16:creationId xmlns:a16="http://schemas.microsoft.com/office/drawing/2014/main" id="{E7BB9D16-1C7C-43EE-A42E-BF2A053E6EC8}"/>
              </a:ext>
            </a:extLst>
          </p:cNvPr>
          <p:cNvGrpSpPr/>
          <p:nvPr/>
        </p:nvGrpSpPr>
        <p:grpSpPr>
          <a:xfrm>
            <a:off x="0" y="-12"/>
            <a:ext cx="5471997" cy="7992008"/>
            <a:chOff x="0" y="-12"/>
            <a:chExt cx="5471997" cy="7992008"/>
          </a:xfrm>
        </p:grpSpPr>
        <p:sp>
          <p:nvSpPr>
            <p:cNvPr id="20" name="object 20"/>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1" name="object 11"/>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2" name="object 12"/>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7" name="object 17"/>
            <p:cNvSpPr/>
            <p:nvPr/>
          </p:nvSpPr>
          <p:spPr>
            <a:xfrm>
              <a:off x="1188212" y="5538825"/>
              <a:ext cx="2575369" cy="1934616"/>
            </a:xfrm>
            <a:prstGeom prst="rect">
              <a:avLst/>
            </a:prstGeom>
            <a:blipFill>
              <a:blip r:embed="rId3" cstate="print"/>
              <a:stretch>
                <a:fillRect/>
              </a:stretch>
            </a:blipFill>
          </p:spPr>
          <p:txBody>
            <a:bodyPr wrap="square" lIns="0" tIns="0" rIns="0" bIns="0" rtlCol="0">
              <a:noAutofit/>
            </a:bodyPr>
            <a:lstStyle/>
            <a:p>
              <a:endParaRPr/>
            </a:p>
          </p:txBody>
        </p:sp>
        <p:sp>
          <p:nvSpPr>
            <p:cNvPr id="18" name="object 18"/>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9" name="object 19"/>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8" name="object 8"/>
            <p:cNvSpPr txBox="1"/>
            <p:nvPr/>
          </p:nvSpPr>
          <p:spPr>
            <a:xfrm>
              <a:off x="1523363" y="1093616"/>
              <a:ext cx="2240218" cy="254000"/>
            </a:xfrm>
            <a:prstGeom prst="rect">
              <a:avLst/>
            </a:prstGeom>
          </p:spPr>
          <p:txBody>
            <a:bodyPr wrap="square" lIns="0" tIns="12700" rIns="0" bIns="0" rtlCol="0">
              <a:noAutofit/>
            </a:bodyPr>
            <a:lstStyle/>
            <a:p>
              <a:pPr marL="12700" algn="just">
                <a:lnSpc>
                  <a:spcPts val="2000"/>
                </a:lnSpc>
              </a:pPr>
              <a:r>
                <a:rPr lang="es-ES" sz="1800" dirty="0">
                  <a:solidFill>
                    <a:srgbClr val="00ADEF"/>
                  </a:solidFill>
                  <a:latin typeface="Times New Roman" panose="02020603050405020304" pitchFamily="18" charset="0"/>
                  <a:cs typeface="Times New Roman" panose="02020603050405020304" pitchFamily="18" charset="0"/>
                </a:rPr>
                <a:t>La esposa de Lutero</a:t>
              </a:r>
              <a:endParaRPr sz="1800" dirty="0">
                <a:latin typeface="Times New Roman" panose="02020603050405020304" pitchFamily="18" charset="0"/>
                <a:cs typeface="Times New Roman" panose="02020603050405020304" pitchFamily="18" charset="0"/>
              </a:endParaRPr>
            </a:p>
          </p:txBody>
        </p:sp>
        <p:sp>
          <p:nvSpPr>
            <p:cNvPr id="7" name="object 7"/>
            <p:cNvSpPr txBox="1"/>
            <p:nvPr/>
          </p:nvSpPr>
          <p:spPr>
            <a:xfrm>
              <a:off x="442650" y="1738141"/>
              <a:ext cx="4486854" cy="759511"/>
            </a:xfrm>
            <a:prstGeom prst="rect">
              <a:avLst/>
            </a:prstGeom>
          </p:spPr>
          <p:txBody>
            <a:bodyPr wrap="square" lIns="0" tIns="6604" rIns="0" bIns="0" rtlCol="0">
              <a:noAutofit/>
            </a:bodyPr>
            <a:lstStyle/>
            <a:p>
              <a:pPr marR="60219" indent="98425" algn="just">
                <a:lnSpc>
                  <a:spcPts val="1200"/>
                </a:lnSpc>
              </a:pPr>
              <a:r>
                <a:rPr lang="es-ES" sz="900" dirty="0">
                  <a:latin typeface="Malgun Gothic"/>
                  <a:cs typeface="Malgun Gothic"/>
                </a:rPr>
                <a:t>Lutero (reformador religioso alemán) inició la Reforma Religiosa en 1517 publicando 95 refutaciones en la puerta principal de la Universidad de Wittenberg en oposición a la política religiosa del Papa. Frente al poderoso desafío y la amenaza de la Santa Sede, Lutero una vez reflexionó: ‘¿Se llevarán a cabo realmente las reformas religiosas?'</a:t>
              </a:r>
            </a:p>
          </p:txBody>
        </p:sp>
        <p:sp>
          <p:nvSpPr>
            <p:cNvPr id="6" name="object 6"/>
            <p:cNvSpPr txBox="1"/>
            <p:nvPr/>
          </p:nvSpPr>
          <p:spPr>
            <a:xfrm>
              <a:off x="442650" y="2628900"/>
              <a:ext cx="4461954" cy="441987"/>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Su esposa Katarina, al ver este aspecto de su marido, apareció frente a Lutero, vestida con ropas negras de luto, en silencio. Lutero se sorprendió al ver a su esposa de luto.</a:t>
              </a:r>
            </a:p>
          </p:txBody>
        </p:sp>
        <p:sp>
          <p:nvSpPr>
            <p:cNvPr id="5" name="object 5"/>
            <p:cNvSpPr txBox="1"/>
            <p:nvPr/>
          </p:nvSpPr>
          <p:spPr>
            <a:xfrm>
              <a:off x="442650" y="3238500"/>
              <a:ext cx="4424875" cy="787575"/>
            </a:xfrm>
            <a:prstGeom prst="rect">
              <a:avLst/>
            </a:prstGeom>
          </p:spPr>
          <p:txBody>
            <a:bodyPr wrap="square" lIns="0" tIns="6921" rIns="0" bIns="0" rtlCol="0">
              <a:noAutofit/>
            </a:bodyPr>
            <a:lstStyle/>
            <a:p>
              <a:pPr marL="120713" marR="17784" algn="just">
                <a:lnSpc>
                  <a:spcPts val="1200"/>
                </a:lnSpc>
              </a:pPr>
              <a:r>
                <a:rPr lang="es-ES" sz="900" dirty="0">
                  <a:latin typeface="Malgun Gothic" panose="020B0503020000020004" pitchFamily="34" charset="-127"/>
                  <a:ea typeface="Malgun Gothic" panose="020B0503020000020004" pitchFamily="34" charset="-127"/>
                  <a:cs typeface="NanumBarunGothic"/>
                </a:rPr>
                <a:t>"¿Por qué estás vestida de luto? ¿Quien murió?“</a:t>
              </a:r>
            </a:p>
            <a:p>
              <a:pPr marL="120713" marR="17784" algn="just">
                <a:lnSpc>
                  <a:spcPts val="1200"/>
                </a:lnSpc>
              </a:pPr>
              <a:r>
                <a:rPr lang="es-ES" sz="900" dirty="0">
                  <a:latin typeface="Malgun Gothic" panose="020B0503020000020004" pitchFamily="34" charset="-127"/>
                  <a:ea typeface="Malgun Gothic" panose="020B0503020000020004" pitchFamily="34" charset="-127"/>
                  <a:cs typeface="NanumBarunGothic"/>
                </a:rPr>
                <a:t>“Dios se ha muerto."</a:t>
              </a:r>
            </a:p>
            <a:p>
              <a:pPr marL="120713" marR="17784" algn="just">
                <a:lnSpc>
                  <a:spcPts val="1200"/>
                </a:lnSpc>
              </a:pPr>
              <a:r>
                <a:rPr lang="es-ES" sz="900" dirty="0">
                  <a:latin typeface="Malgun Gothic" panose="020B0503020000020004" pitchFamily="34" charset="-127"/>
                  <a:ea typeface="Malgun Gothic" panose="020B0503020000020004" pitchFamily="34" charset="-127"/>
                  <a:cs typeface="NanumBarunGothic"/>
                </a:rPr>
                <a:t>“¿Cómo? ¿Se ha muerto Dios? ¿Qué dices?”</a:t>
              </a:r>
            </a:p>
            <a:p>
              <a:pPr marL="120713" marR="17784" algn="just">
                <a:lnSpc>
                  <a:spcPts val="1200"/>
                </a:lnSpc>
              </a:pPr>
              <a:r>
                <a:rPr lang="es-ES" sz="900" dirty="0">
                  <a:latin typeface="Malgun Gothic" panose="020B0503020000020004" pitchFamily="34" charset="-127"/>
                  <a:ea typeface="Malgun Gothic" panose="020B0503020000020004" pitchFamily="34" charset="-127"/>
                  <a:cs typeface="NanumBarunGothic"/>
                </a:rPr>
                <a:t>Lutero reprendió a su esposa. Entonces Katarina lo miró fijamente y le dijo:</a:t>
              </a:r>
            </a:p>
            <a:p>
              <a:pPr marL="120713" marR="17784" algn="just">
                <a:lnSpc>
                  <a:spcPts val="1200"/>
                </a:lnSpc>
              </a:pPr>
              <a:r>
                <a:rPr lang="es-ES" sz="900" dirty="0">
                  <a:latin typeface="Malgun Gothic" panose="020B0503020000020004" pitchFamily="34" charset="-127"/>
                  <a:ea typeface="Malgun Gothic" panose="020B0503020000020004" pitchFamily="34" charset="-127"/>
                  <a:cs typeface="NanumBarunGothic"/>
                </a:rPr>
                <a:t>“Si Dios no se ha muerto, entonces ¿por qué estás deprimido?"</a:t>
              </a:r>
            </a:p>
          </p:txBody>
        </p:sp>
        <p:sp>
          <p:nvSpPr>
            <p:cNvPr id="4" name="object 4"/>
            <p:cNvSpPr txBox="1"/>
            <p:nvPr/>
          </p:nvSpPr>
          <p:spPr>
            <a:xfrm>
              <a:off x="442650" y="4216350"/>
              <a:ext cx="4384230" cy="317550"/>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Después de ser reprendido por su esposa, Lutero fue animado a trabajar duro y finalmente logró la Reforma Religiosa.</a:t>
              </a:r>
            </a:p>
          </p:txBody>
        </p:sp>
        <p:sp>
          <p:nvSpPr>
            <p:cNvPr id="3" name="object 3"/>
            <p:cNvSpPr txBox="1"/>
            <p:nvPr/>
          </p:nvSpPr>
          <p:spPr>
            <a:xfrm>
              <a:off x="442650" y="4749843"/>
              <a:ext cx="4474527" cy="759511"/>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a:cs typeface="Malgun Gothic"/>
                </a:rPr>
                <a:t>Mejores son dos que uno; porque tienen mejor paga de su trabajo. Porque si cayeren, el uno levantará a su compañero; pero ¡ay del solo! que cuando cayere, no habrá segundo que lo levante. También si dos durmieren juntos, se calentarán mutuamente; mas ¿cómo se calentará uno solo? Y si alguno prevaleciere contra uno, dos le resistirán; y cordón de tres dobleces no se rompe pronto. (Ec 4:9~12)</a:t>
              </a:r>
            </a:p>
          </p:txBody>
        </p:sp>
        <p:sp>
          <p:nvSpPr>
            <p:cNvPr id="2" name="object 2"/>
            <p:cNvSpPr txBox="1"/>
            <p:nvPr/>
          </p:nvSpPr>
          <p:spPr>
            <a:xfrm>
              <a:off x="2191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84</a:t>
              </a:r>
              <a:endParaRPr sz="1000">
                <a:latin typeface="Times New Roman"/>
                <a:cs typeface="Times New Roman"/>
              </a:endParaRPr>
            </a:p>
          </p:txBody>
        </p:sp>
        <p:sp>
          <p:nvSpPr>
            <p:cNvPr id="21" name="object 7">
              <a:extLst>
                <a:ext uri="{FF2B5EF4-FFF2-40B4-BE49-F238E27FC236}">
                  <a16:creationId xmlns:a16="http://schemas.microsoft.com/office/drawing/2014/main" id="{2B4AC8E9-A959-46EF-AC25-FC12D1BA259F}"/>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2">
            <a:extLst>
              <a:ext uri="{FF2B5EF4-FFF2-40B4-BE49-F238E27FC236}">
                <a16:creationId xmlns:a16="http://schemas.microsoft.com/office/drawing/2014/main" id="{99EB293A-B670-4093-9620-8129D49CD0B5}"/>
              </a:ext>
            </a:extLst>
          </p:cNvPr>
          <p:cNvGrpSpPr/>
          <p:nvPr/>
        </p:nvGrpSpPr>
        <p:grpSpPr>
          <a:xfrm>
            <a:off x="0" y="-12"/>
            <a:ext cx="5471997" cy="7992008"/>
            <a:chOff x="0" y="-12"/>
            <a:chExt cx="5471997" cy="7992008"/>
          </a:xfrm>
        </p:grpSpPr>
        <p:sp>
          <p:nvSpPr>
            <p:cNvPr id="23" name="object 23"/>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2" name="object 12"/>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3" name="object 13"/>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p:nvPr/>
          </p:nvSpPr>
          <p:spPr>
            <a:xfrm>
              <a:off x="1464823" y="654420"/>
              <a:ext cx="3573246" cy="786104"/>
            </a:xfrm>
            <a:custGeom>
              <a:avLst/>
              <a:gdLst/>
              <a:ahLst/>
              <a:cxnLst/>
              <a:rect l="l" t="t" r="r" b="b"/>
              <a:pathLst>
                <a:path w="3573246" h="786104">
                  <a:moveTo>
                    <a:pt x="166243" y="393306"/>
                  </a:moveTo>
                  <a:lnTo>
                    <a:pt x="166243" y="706335"/>
                  </a:lnTo>
                  <a:lnTo>
                    <a:pt x="167561" y="720860"/>
                  </a:lnTo>
                  <a:lnTo>
                    <a:pt x="185471" y="758281"/>
                  </a:lnTo>
                  <a:lnTo>
                    <a:pt x="219384" y="781554"/>
                  </a:lnTo>
                  <a:lnTo>
                    <a:pt x="245999" y="786104"/>
                  </a:lnTo>
                  <a:lnTo>
                    <a:pt x="3493477" y="786104"/>
                  </a:lnTo>
                  <a:lnTo>
                    <a:pt x="3534206" y="774938"/>
                  </a:lnTo>
                  <a:lnTo>
                    <a:pt x="3562898" y="745656"/>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FFFFF"/>
            </a:solidFill>
          </p:spPr>
          <p:txBody>
            <a:bodyPr wrap="square" lIns="0" tIns="0" rIns="0" bIns="0" rtlCol="0">
              <a:noAutofit/>
            </a:bodyPr>
            <a:lstStyle/>
            <a:p>
              <a:endParaRPr/>
            </a:p>
          </p:txBody>
        </p:sp>
        <p:sp>
          <p:nvSpPr>
            <p:cNvPr id="20" name="object 20"/>
            <p:cNvSpPr/>
            <p:nvPr/>
          </p:nvSpPr>
          <p:spPr>
            <a:xfrm>
              <a:off x="1464823" y="654420"/>
              <a:ext cx="3573246" cy="786104"/>
            </a:xfrm>
            <a:custGeom>
              <a:avLst/>
              <a:gdLst/>
              <a:ahLst/>
              <a:cxnLst/>
              <a:rect l="l" t="t" r="r" b="b"/>
              <a:pathLst>
                <a:path w="3573246" h="786104">
                  <a:moveTo>
                    <a:pt x="166243" y="393306"/>
                  </a:moveTo>
                  <a:lnTo>
                    <a:pt x="166243" y="706335"/>
                  </a:lnTo>
                  <a:lnTo>
                    <a:pt x="167561" y="720860"/>
                  </a:lnTo>
                  <a:lnTo>
                    <a:pt x="185471" y="758281"/>
                  </a:lnTo>
                  <a:lnTo>
                    <a:pt x="219384" y="781554"/>
                  </a:lnTo>
                  <a:lnTo>
                    <a:pt x="245999" y="786104"/>
                  </a:lnTo>
                  <a:lnTo>
                    <a:pt x="3493477" y="786104"/>
                  </a:lnTo>
                  <a:lnTo>
                    <a:pt x="3534206" y="774938"/>
                  </a:lnTo>
                  <a:lnTo>
                    <a:pt x="3562898" y="745656"/>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22" name="object 22"/>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1" name="object 11"/>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10" name="object 10"/>
            <p:cNvSpPr txBox="1"/>
            <p:nvPr/>
          </p:nvSpPr>
          <p:spPr>
            <a:xfrm>
              <a:off x="612263" y="1859023"/>
              <a:ext cx="4367685" cy="634847"/>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Dios hizo al hombre como su pareja de amor y como su pareja que se gozará de la gloria con Él. Por eso, le sopló el espíritu, la semejanza de la imagen de Dios. Dios no hizo que el hombre obedezca incondicionalmente como un robot. ¿Cómo podría un robot convertirse en la pareja de amor de Dios?</a:t>
              </a:r>
            </a:p>
          </p:txBody>
        </p:sp>
        <p:sp>
          <p:nvSpPr>
            <p:cNvPr id="9" name="object 9"/>
            <p:cNvSpPr txBox="1"/>
            <p:nvPr/>
          </p:nvSpPr>
          <p:spPr>
            <a:xfrm>
              <a:off x="612263" y="2567989"/>
              <a:ext cx="4362342" cy="746711"/>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Por eso, Dios le dio a Adán libre albedrío. Quería que Adán amara y obedeciera a Dios con su voluntad. Después de darle libre albedrío de esta manera, estableció un pacto como señal de amar y obedecer a Dios. Era una promesa de comer los frutos de todos los árboles del huerto, pero no los frutos de la ciencia del bien y del mal.</a:t>
              </a:r>
            </a:p>
          </p:txBody>
        </p:sp>
        <p:sp>
          <p:nvSpPr>
            <p:cNvPr id="8" name="object 8"/>
            <p:cNvSpPr txBox="1"/>
            <p:nvPr/>
          </p:nvSpPr>
          <p:spPr>
            <a:xfrm>
              <a:off x="612263" y="3467100"/>
              <a:ext cx="4362342" cy="469798"/>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Y le permitió al diablo probar a Adán. Si Adán realmente amaba a Dios, guardaría su promesa con Dios. Sin embargo, después de escuchar las palabras del diablo, no guardó ese simple pacto con Dios y cayó.</a:t>
              </a:r>
            </a:p>
          </p:txBody>
        </p:sp>
        <p:sp>
          <p:nvSpPr>
            <p:cNvPr id="7" name="object 7"/>
            <p:cNvSpPr txBox="1"/>
            <p:nvPr/>
          </p:nvSpPr>
          <p:spPr>
            <a:xfrm>
              <a:off x="612263" y="4076700"/>
              <a:ext cx="4362353" cy="746710"/>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Debido a que Dios creó a Adán como su pareja de amor, tuvo que crearlo a su imagen, darle libre albedrío y hacerle pasar la prueba. No fue de ninguna manera para que Adán pecara, ni fue planeado intencionalmente para que comiera del fruto de la ciencia del bien y del mal. Fue la propia voluntad de Adán, el representante de la humanidad, lo que le hizo traicionar a Dios y romper el pacto.</a:t>
              </a:r>
            </a:p>
          </p:txBody>
        </p:sp>
        <p:sp>
          <p:nvSpPr>
            <p:cNvPr id="6" name="object 6"/>
            <p:cNvSpPr txBox="1"/>
            <p:nvPr/>
          </p:nvSpPr>
          <p:spPr>
            <a:xfrm>
              <a:off x="612263" y="4995415"/>
              <a:ext cx="4362364" cy="746710"/>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Pero Dios realmente amaba al hombre. Por eso, sabía de antemano que Adán pecaría y estaría del lado del diablo, e hizo un plan de salvación a través de Jesús antes de crear al hombre. Debido a que amaba al hombre, antes de crear al hombre hizo un plan de antemano para venir Él mismo con un cuerpo humano y ser colgado en la cruz(2Ti 1:9, 1P 1:19~20).</a:t>
              </a:r>
              <a:endParaRPr sz="900" dirty="0">
                <a:latin typeface="Malgun Gothic"/>
                <a:cs typeface="Malgun Gothic"/>
              </a:endParaRPr>
            </a:p>
          </p:txBody>
        </p:sp>
        <p:sp>
          <p:nvSpPr>
            <p:cNvPr id="5" name="object 5"/>
            <p:cNvSpPr txBox="1"/>
            <p:nvPr/>
          </p:nvSpPr>
          <p:spPr>
            <a:xfrm>
              <a:off x="612263" y="5892902"/>
              <a:ext cx="4362330" cy="469798"/>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Aquellos que verdaderamente han comprendido del amor de Dios no pueden resentirse contra Dios o juzgar a Dios según sus propios pensamientos, ante este amor de Dios. Más bien, inclinan la cabeza ante ese gran amor y dan gracias.</a:t>
              </a:r>
            </a:p>
          </p:txBody>
        </p:sp>
        <p:sp>
          <p:nvSpPr>
            <p:cNvPr id="4" name="object 4"/>
            <p:cNvSpPr txBox="1"/>
            <p:nvPr/>
          </p:nvSpPr>
          <p:spPr>
            <a:xfrm>
              <a:off x="5054199"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85</a:t>
              </a:r>
              <a:endParaRPr sz="1000">
                <a:latin typeface="Times New Roman"/>
                <a:cs typeface="Times New Roman"/>
              </a:endParaRPr>
            </a:p>
          </p:txBody>
        </p:sp>
        <p:sp>
          <p:nvSpPr>
            <p:cNvPr id="2" name="object 2"/>
            <p:cNvSpPr txBox="1"/>
            <p:nvPr/>
          </p:nvSpPr>
          <p:spPr>
            <a:xfrm>
              <a:off x="1467662" y="654088"/>
              <a:ext cx="3672840" cy="877823"/>
            </a:xfrm>
            <a:prstGeom prst="rect">
              <a:avLst/>
            </a:prstGeom>
          </p:spPr>
          <p:txBody>
            <a:bodyPr wrap="square" lIns="0" tIns="4517" rIns="0" bIns="0" rtlCol="0">
              <a:noAutofit/>
            </a:bodyPr>
            <a:lstStyle/>
            <a:p>
              <a:endParaRPr sz="550" dirty="0"/>
            </a:p>
            <a:p>
              <a:pPr marL="344013" marR="218854">
                <a:spcBef>
                  <a:spcPts val="1070"/>
                </a:spcBef>
              </a:pPr>
              <a:r>
                <a:rPr lang="es-ES" sz="1000" dirty="0">
                  <a:solidFill>
                    <a:srgbClr val="00ADEF"/>
                  </a:solidFill>
                  <a:latin typeface="Malgun Gothic"/>
                  <a:cs typeface="Malgun Gothic"/>
                </a:rPr>
                <a:t>¿Por qué Dios creó el fruto de la ciencia del bien y del mal sabiendo que Adán lo comería?</a:t>
              </a:r>
            </a:p>
          </p:txBody>
        </p:sp>
        <p:sp>
          <p:nvSpPr>
            <p:cNvPr id="24" name="object 3">
              <a:extLst>
                <a:ext uri="{FF2B5EF4-FFF2-40B4-BE49-F238E27FC236}">
                  <a16:creationId xmlns:a16="http://schemas.microsoft.com/office/drawing/2014/main" id="{CAA97FF5-0C5F-4511-B900-16474E512263}"/>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bject 29"/>
          <p:cNvSpPr/>
          <p:nvPr/>
        </p:nvSpPr>
        <p:spPr>
          <a:xfrm>
            <a:off x="113309" y="0"/>
            <a:ext cx="5210987" cy="7991995"/>
          </a:xfrm>
          <a:custGeom>
            <a:avLst/>
            <a:gdLst/>
            <a:ahLst/>
            <a:cxnLst/>
            <a:rect l="l" t="t" r="r" b="b"/>
            <a:pathLst>
              <a:path w="5210987" h="7991995">
                <a:moveTo>
                  <a:pt x="0" y="7991995"/>
                </a:moveTo>
                <a:lnTo>
                  <a:pt x="5210987" y="7991995"/>
                </a:lnTo>
                <a:lnTo>
                  <a:pt x="5210987" y="0"/>
                </a:lnTo>
                <a:lnTo>
                  <a:pt x="0" y="0"/>
                </a:lnTo>
                <a:lnTo>
                  <a:pt x="0" y="7991995"/>
                </a:lnTo>
                <a:close/>
              </a:path>
            </a:pathLst>
          </a:custGeom>
          <a:solidFill>
            <a:srgbClr val="C6EAFB"/>
          </a:solidFill>
        </p:spPr>
        <p:txBody>
          <a:bodyPr wrap="square" lIns="0" tIns="0" rIns="0" bIns="0" rtlCol="0">
            <a:noAutofit/>
          </a:bodyPr>
          <a:lstStyle/>
          <a:p>
            <a:endParaRPr/>
          </a:p>
        </p:txBody>
      </p:sp>
      <p:sp>
        <p:nvSpPr>
          <p:cNvPr id="13" name="object 13"/>
          <p:cNvSpPr/>
          <p:nvPr/>
        </p:nvSpPr>
        <p:spPr>
          <a:xfrm>
            <a:off x="246199" y="320295"/>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4" name="object 14"/>
          <p:cNvSpPr/>
          <p:nvPr/>
        </p:nvSpPr>
        <p:spPr>
          <a:xfrm>
            <a:off x="4968593"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4968593"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296999"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296999"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8" name="object 18"/>
          <p:cNvSpPr/>
          <p:nvPr/>
        </p:nvSpPr>
        <p:spPr>
          <a:xfrm>
            <a:off x="0" y="-12"/>
            <a:ext cx="113309" cy="7992008"/>
          </a:xfrm>
          <a:custGeom>
            <a:avLst/>
            <a:gdLst/>
            <a:ahLst/>
            <a:cxnLst/>
            <a:rect l="l" t="t" r="r" b="b"/>
            <a:pathLst>
              <a:path w="113309" h="7992008">
                <a:moveTo>
                  <a:pt x="113309" y="12"/>
                </a:moveTo>
                <a:lnTo>
                  <a:pt x="0" y="12"/>
                </a:lnTo>
                <a:lnTo>
                  <a:pt x="0" y="7992008"/>
                </a:lnTo>
                <a:lnTo>
                  <a:pt x="113309" y="7992008"/>
                </a:lnTo>
                <a:lnTo>
                  <a:pt x="113309" y="12"/>
                </a:lnTo>
                <a:close/>
              </a:path>
            </a:pathLst>
          </a:custGeom>
          <a:solidFill>
            <a:srgbClr val="8DD7F7"/>
          </a:solidFill>
        </p:spPr>
        <p:txBody>
          <a:bodyPr wrap="square" lIns="0" tIns="0" rIns="0" bIns="0" rtlCol="0">
            <a:noAutofit/>
          </a:bodyPr>
          <a:lstStyle/>
          <a:p>
            <a:endParaRPr/>
          </a:p>
        </p:txBody>
      </p:sp>
      <p:sp>
        <p:nvSpPr>
          <p:cNvPr id="19" name="object 19"/>
          <p:cNvSpPr/>
          <p:nvPr/>
        </p:nvSpPr>
        <p:spPr>
          <a:xfrm>
            <a:off x="117002" y="748430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0" name="object 20"/>
          <p:cNvSpPr/>
          <p:nvPr/>
        </p:nvSpPr>
        <p:spPr>
          <a:xfrm>
            <a:off x="491363" y="2934495"/>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21" name="object 21"/>
          <p:cNvSpPr/>
          <p:nvPr/>
        </p:nvSpPr>
        <p:spPr>
          <a:xfrm>
            <a:off x="511060" y="2954186"/>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22" name="object 22"/>
          <p:cNvSpPr/>
          <p:nvPr/>
        </p:nvSpPr>
        <p:spPr>
          <a:xfrm>
            <a:off x="491363" y="3829452"/>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23" name="object 23"/>
          <p:cNvSpPr/>
          <p:nvPr/>
        </p:nvSpPr>
        <p:spPr>
          <a:xfrm>
            <a:off x="511060" y="3849142"/>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24" name="object 24"/>
          <p:cNvSpPr/>
          <p:nvPr/>
        </p:nvSpPr>
        <p:spPr>
          <a:xfrm>
            <a:off x="491363" y="4910248"/>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25" name="object 25"/>
          <p:cNvSpPr/>
          <p:nvPr/>
        </p:nvSpPr>
        <p:spPr>
          <a:xfrm>
            <a:off x="511060" y="4929939"/>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26" name="object 26"/>
          <p:cNvSpPr/>
          <p:nvPr/>
        </p:nvSpPr>
        <p:spPr>
          <a:xfrm>
            <a:off x="491363" y="6121058"/>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27" name="object 27"/>
          <p:cNvSpPr/>
          <p:nvPr/>
        </p:nvSpPr>
        <p:spPr>
          <a:xfrm>
            <a:off x="511060" y="6140749"/>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28" name="object 28"/>
          <p:cNvSpPr/>
          <p:nvPr/>
        </p:nvSpPr>
        <p:spPr>
          <a:xfrm>
            <a:off x="517315" y="687395"/>
            <a:ext cx="665452" cy="926486"/>
          </a:xfrm>
          <a:prstGeom prst="rect">
            <a:avLst/>
          </a:prstGeom>
          <a:blipFill>
            <a:blip r:embed="rId2" cstate="print"/>
            <a:stretch>
              <a:fillRect/>
            </a:stretch>
          </a:blipFill>
        </p:spPr>
        <p:txBody>
          <a:bodyPr wrap="square" lIns="0" tIns="0" rIns="0" bIns="0" rtlCol="0">
            <a:noAutofit/>
          </a:bodyPr>
          <a:lstStyle/>
          <a:p>
            <a:endParaRPr/>
          </a:p>
        </p:txBody>
      </p:sp>
      <p:sp>
        <p:nvSpPr>
          <p:cNvPr id="12" name="object 12"/>
          <p:cNvSpPr/>
          <p:nvPr/>
        </p:nvSpPr>
        <p:spPr>
          <a:xfrm>
            <a:off x="5324297" y="-12"/>
            <a:ext cx="147700" cy="7992008"/>
          </a:xfrm>
          <a:custGeom>
            <a:avLst/>
            <a:gdLst/>
            <a:ahLst/>
            <a:cxnLst/>
            <a:rect l="l" t="t" r="r" b="b"/>
            <a:pathLst>
              <a:path w="147700" h="7992008">
                <a:moveTo>
                  <a:pt x="147700" y="12"/>
                </a:moveTo>
                <a:lnTo>
                  <a:pt x="0" y="12"/>
                </a:lnTo>
                <a:lnTo>
                  <a:pt x="0" y="7992008"/>
                </a:lnTo>
                <a:lnTo>
                  <a:pt x="147700" y="7992008"/>
                </a:lnTo>
                <a:lnTo>
                  <a:pt x="147700" y="12"/>
                </a:lnTo>
                <a:close/>
              </a:path>
            </a:pathLst>
          </a:custGeom>
          <a:solidFill>
            <a:srgbClr val="8DD7F7"/>
          </a:solidFill>
        </p:spPr>
        <p:txBody>
          <a:bodyPr wrap="square" lIns="0" tIns="0" rIns="0" bIns="0" rtlCol="0">
            <a:noAutofit/>
          </a:bodyPr>
          <a:lstStyle/>
          <a:p>
            <a:endParaRPr/>
          </a:p>
        </p:txBody>
      </p:sp>
      <p:sp>
        <p:nvSpPr>
          <p:cNvPr id="11" name="object 11"/>
          <p:cNvSpPr txBox="1"/>
          <p:nvPr/>
        </p:nvSpPr>
        <p:spPr>
          <a:xfrm>
            <a:off x="484912" y="1276511"/>
            <a:ext cx="4263512" cy="1303089"/>
          </a:xfrm>
          <a:prstGeom prst="rect">
            <a:avLst/>
          </a:prstGeom>
        </p:spPr>
        <p:txBody>
          <a:bodyPr wrap="square" lIns="0" tIns="14097" rIns="0" bIns="0" rtlCol="0">
            <a:noAutofit/>
          </a:bodyPr>
          <a:lstStyle/>
          <a:p>
            <a:pPr marL="942313" marR="16785" algn="just">
              <a:lnSpc>
                <a:spcPts val="2220"/>
              </a:lnSpc>
            </a:pPr>
            <a:r>
              <a:rPr lang="es-ES" sz="1950" dirty="0">
                <a:solidFill>
                  <a:srgbClr val="00ADEF"/>
                </a:solidFill>
                <a:latin typeface="Malgun Gothic"/>
                <a:cs typeface="Malgun Gothic"/>
              </a:rPr>
              <a:t>Dios que promete y dirige</a:t>
            </a:r>
          </a:p>
          <a:p>
            <a:pPr marL="12700" indent="108013" algn="just">
              <a:lnSpc>
                <a:spcPts val="1400"/>
              </a:lnSpc>
              <a:spcBef>
                <a:spcPts val="999"/>
              </a:spcBef>
            </a:pPr>
            <a:r>
              <a:rPr lang="es-ES" sz="900" dirty="0">
                <a:latin typeface="Malgun Gothic"/>
                <a:cs typeface="Malgun Gothic"/>
              </a:rPr>
              <a:t>Dios llamó a Abraham y le prometió continuar la descendencia de la fe a través de él. Sus descendientes formaron la nación de Israel a través de Isaac y Jacob. El pueblo de Israel es el pueblo elegido por Dios, y Dios les da la Palabra y los guía. Podemos entender el plan y la voluntad de Dios a través del pueblo de Israel y aprender la guía de Dios.</a:t>
            </a:r>
          </a:p>
        </p:txBody>
      </p:sp>
      <p:sp>
        <p:nvSpPr>
          <p:cNvPr id="10" name="object 10"/>
          <p:cNvSpPr txBox="1"/>
          <p:nvPr/>
        </p:nvSpPr>
        <p:spPr>
          <a:xfrm>
            <a:off x="671300" y="2914942"/>
            <a:ext cx="4110550" cy="689132"/>
          </a:xfrm>
          <a:prstGeom prst="rect">
            <a:avLst/>
          </a:prstGeom>
        </p:spPr>
        <p:txBody>
          <a:bodyPr wrap="square" lIns="0" tIns="6667" rIns="0" bIns="0" rtlCol="0">
            <a:noAutofit/>
          </a:bodyPr>
          <a:lstStyle/>
          <a:p>
            <a:pPr marL="12700" marR="17145" algn="just">
              <a:lnSpc>
                <a:spcPts val="1200"/>
              </a:lnSpc>
            </a:pPr>
            <a:r>
              <a:rPr lang="es-ES" sz="900" b="1" dirty="0">
                <a:latin typeface="Malgun Gothic"/>
                <a:cs typeface="Malgun Gothic"/>
              </a:rPr>
              <a:t>Abraham creyó las promesas de Dios y obedeció</a:t>
            </a:r>
          </a:p>
          <a:p>
            <a:pPr marL="12700" marR="17145" algn="just">
              <a:lnSpc>
                <a:spcPts val="1200"/>
              </a:lnSpc>
            </a:pPr>
            <a:r>
              <a:rPr lang="es-ES" sz="900" dirty="0">
                <a:latin typeface="Malgun Gothic"/>
                <a:cs typeface="Malgun Gothic"/>
              </a:rPr>
              <a:t>Dios llamó a Abram y le prometió una tierra, un pueblo y una fuente de bendición. Por la fe, Abram partió del lugar donde vivía y se dirigió a Canaán, la tierra prometida de Dios. Abraham es un hombre que obedeció la palabra de Dios por fe. Dios guió a Abraham y cumplió su promesa para con él.</a:t>
            </a:r>
          </a:p>
        </p:txBody>
      </p:sp>
      <p:sp>
        <p:nvSpPr>
          <p:cNvPr id="9" name="object 9"/>
          <p:cNvSpPr txBox="1"/>
          <p:nvPr/>
        </p:nvSpPr>
        <p:spPr>
          <a:xfrm>
            <a:off x="671300" y="3808531"/>
            <a:ext cx="4110550" cy="877769"/>
          </a:xfrm>
          <a:prstGeom prst="rect">
            <a:avLst/>
          </a:prstGeom>
        </p:spPr>
        <p:txBody>
          <a:bodyPr wrap="square" lIns="0" tIns="6667" rIns="0" bIns="0" rtlCol="0">
            <a:noAutofit/>
          </a:bodyPr>
          <a:lstStyle/>
          <a:p>
            <a:pPr marL="12700" marR="17145" algn="just">
              <a:lnSpc>
                <a:spcPts val="1200"/>
              </a:lnSpc>
            </a:pPr>
            <a:r>
              <a:rPr lang="es-ES" sz="900" b="1" dirty="0">
                <a:latin typeface="Malgun Gothic"/>
                <a:cs typeface="Malgun Gothic"/>
              </a:rPr>
              <a:t>Abraham, el padre de la fe</a:t>
            </a:r>
          </a:p>
          <a:p>
            <a:pPr marL="12700" marR="17145" algn="just">
              <a:lnSpc>
                <a:spcPts val="1200"/>
              </a:lnSpc>
            </a:pPr>
            <a:r>
              <a:rPr lang="es-ES" sz="900" dirty="0">
                <a:latin typeface="Malgun Gothic"/>
                <a:cs typeface="Malgun Gothic"/>
              </a:rPr>
              <a:t>Abraham se convierte en el padre de la fe al obedecer la Palabra de Dios. Abraham no solo fue el antepasado de Israel, sino también de todos los que fueron salvos por la fe en Jesucristo. Así como Abraham fue justificado por la fe y obedeció, nosotros también debemos vivir obedeciendo a Dios como personas salvas por la fe.</a:t>
            </a:r>
          </a:p>
        </p:txBody>
      </p:sp>
      <p:sp>
        <p:nvSpPr>
          <p:cNvPr id="8" name="object 8"/>
          <p:cNvSpPr txBox="1"/>
          <p:nvPr/>
        </p:nvSpPr>
        <p:spPr>
          <a:xfrm>
            <a:off x="671300" y="4865848"/>
            <a:ext cx="4110562" cy="963452"/>
          </a:xfrm>
          <a:prstGeom prst="rect">
            <a:avLst/>
          </a:prstGeom>
        </p:spPr>
        <p:txBody>
          <a:bodyPr wrap="square" lIns="0" tIns="6667" rIns="0" bIns="0" rtlCol="0">
            <a:noAutofit/>
          </a:bodyPr>
          <a:lstStyle/>
          <a:p>
            <a:pPr marL="12700" marR="17145" algn="just">
              <a:lnSpc>
                <a:spcPts val="1200"/>
              </a:lnSpc>
            </a:pPr>
            <a:r>
              <a:rPr lang="es-ES" sz="900" b="1" dirty="0">
                <a:latin typeface="Malgun Gothic"/>
                <a:cs typeface="Malgun Gothic"/>
              </a:rPr>
              <a:t>Lot, el justo que siguió al mundo</a:t>
            </a:r>
          </a:p>
          <a:p>
            <a:pPr marL="12700" marR="17145" algn="just">
              <a:lnSpc>
                <a:spcPts val="1200"/>
              </a:lnSpc>
            </a:pPr>
            <a:r>
              <a:rPr lang="es-ES" sz="900" dirty="0">
                <a:latin typeface="Malgun Gothic"/>
                <a:cs typeface="Malgun Gothic"/>
              </a:rPr>
              <a:t>Lot, que fue a la tierra de Canaán con Abraham, no pudo estar con Abraham hasta el final y lo dejó. Se desvió de Dios que estaba con Abraham. Lot vivió en la vida pecaminosa de Sodoma y fue disciplinado por Dios por ello, y como resultado, se convirtió en un hombre salvo vergonzoso a los ojos de Dios. Tenemos que vivir una vida de obedecer la Palabra de Dios admirando a Dios, no a este mundo o a las cosas del mundo.</a:t>
            </a:r>
          </a:p>
        </p:txBody>
      </p:sp>
      <p:sp>
        <p:nvSpPr>
          <p:cNvPr id="7" name="object 7"/>
          <p:cNvSpPr txBox="1"/>
          <p:nvPr/>
        </p:nvSpPr>
        <p:spPr>
          <a:xfrm>
            <a:off x="671300" y="6088380"/>
            <a:ext cx="4110550" cy="960120"/>
          </a:xfrm>
          <a:prstGeom prst="rect">
            <a:avLst/>
          </a:prstGeom>
        </p:spPr>
        <p:txBody>
          <a:bodyPr wrap="square" lIns="0" tIns="6667" rIns="0" bIns="0" rtlCol="0">
            <a:noAutofit/>
          </a:bodyPr>
          <a:lstStyle/>
          <a:p>
            <a:pPr marL="12700" marR="17145" algn="just">
              <a:lnSpc>
                <a:spcPts val="1200"/>
              </a:lnSpc>
            </a:pPr>
            <a:r>
              <a:rPr lang="es-ES" sz="900" b="1" dirty="0">
                <a:latin typeface="Malgun Gothic"/>
                <a:cs typeface="Malgun Gothic"/>
              </a:rPr>
              <a:t>El casamiento de Isaac y Rebeca</a:t>
            </a:r>
            <a:endParaRPr sz="900" b="1" dirty="0">
              <a:latin typeface="Malgun Gothic"/>
              <a:cs typeface="Malgun Gothic"/>
            </a:endParaRPr>
          </a:p>
          <a:p>
            <a:pPr marL="12700" marR="0" algn="just">
              <a:lnSpc>
                <a:spcPts val="1200"/>
              </a:lnSpc>
              <a:spcBef>
                <a:spcPts val="1"/>
              </a:spcBef>
            </a:pPr>
            <a:r>
              <a:rPr lang="es-ES" sz="900" dirty="0">
                <a:latin typeface="Malgun Gothic"/>
                <a:cs typeface="Malgun Gothic"/>
              </a:rPr>
              <a:t>Abraham busca una esposa de su propia parentela para el casamiento de su hijo Isaac. La esposa se llama Rebeca. El encuentro y casamiento de Isaac y Rebeca nos llega de una manera muy hermosa. Necesitamos una actitud de querer ser enseñados por la palabra de Dios sobre la relación entre sexos opuestos y el casamiento bíblico, y obedecerla. Esto se debe a que el casamiento de los cristianos es muy importante para vivir una vida de fe.</a:t>
            </a:r>
          </a:p>
        </p:txBody>
      </p:sp>
      <p:sp>
        <p:nvSpPr>
          <p:cNvPr id="6" name="object 6"/>
          <p:cNvSpPr txBox="1"/>
          <p:nvPr/>
        </p:nvSpPr>
        <p:spPr>
          <a:xfrm>
            <a:off x="2191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86</a:t>
            </a:r>
            <a:endParaRPr sz="1000">
              <a:latin typeface="Times New Roman"/>
              <a:cs typeface="Times New Roman"/>
            </a:endParaRPr>
          </a:p>
        </p:txBody>
      </p:sp>
      <p:sp>
        <p:nvSpPr>
          <p:cNvPr id="30" name="object 4">
            <a:extLst>
              <a:ext uri="{FF2B5EF4-FFF2-40B4-BE49-F238E27FC236}">
                <a16:creationId xmlns:a16="http://schemas.microsoft.com/office/drawing/2014/main" id="{0F854C28-6D92-425B-982E-44452574A7A1}"/>
              </a:ext>
            </a:extLst>
          </p:cNvPr>
          <p:cNvSpPr txBox="1"/>
          <p:nvPr/>
        </p:nvSpPr>
        <p:spPr>
          <a:xfrm rot="1980000">
            <a:off x="921650" y="467240"/>
            <a:ext cx="398820" cy="282575"/>
          </a:xfrm>
          <a:prstGeom prst="rect">
            <a:avLst/>
          </a:prstGeom>
        </p:spPr>
        <p:txBody>
          <a:bodyPr wrap="square" lIns="0" tIns="14128" rIns="0" bIns="0" rtlCol="0">
            <a:noAutofit/>
          </a:bodyPr>
          <a:lstStyle/>
          <a:p>
            <a:pPr algn="just">
              <a:lnSpc>
                <a:spcPts val="2225"/>
              </a:lnSpc>
            </a:pPr>
            <a:r>
              <a:rPr lang="es-ES" sz="1200" spc="-150" dirty="0">
                <a:solidFill>
                  <a:srgbClr val="363435"/>
                </a:solidFill>
                <a:latin typeface="Malgun Gothic"/>
                <a:cs typeface="Malgun Gothic"/>
              </a:rPr>
              <a:t>Unidad</a:t>
            </a:r>
            <a:endParaRPr sz="1200" spc="-150" dirty="0">
              <a:latin typeface="Malgun Gothic"/>
              <a:cs typeface="Malgun Gothic"/>
            </a:endParaRPr>
          </a:p>
        </p:txBody>
      </p:sp>
      <p:sp>
        <p:nvSpPr>
          <p:cNvPr id="31" name="object 3">
            <a:extLst>
              <a:ext uri="{FF2B5EF4-FFF2-40B4-BE49-F238E27FC236}">
                <a16:creationId xmlns:a16="http://schemas.microsoft.com/office/drawing/2014/main" id="{8E267873-A0B4-4F27-9052-476FEC863619}"/>
              </a:ext>
            </a:extLst>
          </p:cNvPr>
          <p:cNvSpPr txBox="1"/>
          <p:nvPr/>
        </p:nvSpPr>
        <p:spPr>
          <a:xfrm rot="19620000">
            <a:off x="334276" y="429484"/>
            <a:ext cx="686819" cy="282575"/>
          </a:xfrm>
          <a:prstGeom prst="rect">
            <a:avLst/>
          </a:prstGeom>
        </p:spPr>
        <p:txBody>
          <a:bodyPr wrap="square" lIns="0" tIns="14128" rIns="0" bIns="0" rtlCol="0">
            <a:noAutofit/>
          </a:bodyPr>
          <a:lstStyle/>
          <a:p>
            <a:pPr algn="just">
              <a:lnSpc>
                <a:spcPts val="2225"/>
              </a:lnSpc>
            </a:pPr>
            <a:r>
              <a:rPr lang="es-ES" sz="1200" spc="-150" dirty="0">
                <a:solidFill>
                  <a:srgbClr val="363435"/>
                </a:solidFill>
                <a:latin typeface="Malgun Gothic"/>
                <a:cs typeface="Malgun Gothic"/>
              </a:rPr>
              <a:t>Resumen </a:t>
            </a:r>
            <a:endParaRPr sz="1200" spc="-150" dirty="0">
              <a:latin typeface="Malgun Gothic"/>
              <a:cs typeface="Malgun Gothic"/>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281</TotalTime>
  <Words>1987</Words>
  <Application>Microsoft Office PowerPoint</Application>
  <PresentationFormat>사용자 지정</PresentationFormat>
  <Paragraphs>106</Paragraphs>
  <Slides>10</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10</vt:i4>
      </vt:variant>
    </vt:vector>
  </HeadingPairs>
  <TitlesOfParts>
    <vt:vector size="17" baseType="lpstr">
      <vt:lpstr>Malgun Gothic</vt:lpstr>
      <vt:lpstr>NanumBarunGothic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cp:lastModifiedBy>Gregory Cole</cp:lastModifiedBy>
  <cp:revision>49</cp:revision>
  <dcterms:modified xsi:type="dcterms:W3CDTF">2022-03-06T19:54:04Z</dcterms:modified>
</cp:coreProperties>
</file>